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79" r:id="rId4"/>
    <p:sldId id="263" r:id="rId5"/>
    <p:sldId id="264" r:id="rId6"/>
    <p:sldId id="280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8" r:id="rId19"/>
    <p:sldId id="278" r:id="rId20"/>
    <p:sldId id="281" r:id="rId21"/>
    <p:sldId id="282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2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EEF0F4"/>
    <a:srgbClr val="DBE1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5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5.0783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783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5.0783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teampowered.com/app/2270/Wolfenstein_3D/" TargetMode="External"/><Relationship Id="rId7" Type="http://schemas.openxmlformats.org/officeDocument/2006/relationships/hyperlink" Target="https://www.businessinsider.com/256-secret-levels-in-super-mario-bros-2015-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arxiv.org/pdf/1809.03470.pdf" TargetMode="Externa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ak22.github.io/noreward-rl/resources/icml17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athak22.github.io/noreward-rl/resources/icml17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pathak22.github.io/noreward-rl/resources/icml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athak22.github.io/noreward-rl/resources/icml17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elrelated.net/2013/05/10/monaco-whats-yours-is-mine-review-oceans-four/" TargetMode="External"/><Relationship Id="rId4" Type="http://schemas.openxmlformats.org/officeDocument/2006/relationships/hyperlink" Target="https://www.youtube.com/watch?v=Gl0RBSAPpD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arxiv.org/abs/1912.01588" TargetMode="External"/><Relationship Id="rId5" Type="http://schemas.openxmlformats.org/officeDocument/2006/relationships/hyperlink" Target="https://openai.com/blog/procgen-benchmark/" TargetMode="Externa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.me/i/reinforcement-learning-ac1b289d0f454935b8bd60b458df07e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chapter/10.1007/978-3-642-14435-6_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642-14435-6_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DECD611-00ED-4C61-89C0-1D2C25077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5" r="15120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569BD-BB6B-43AA-8EFA-FC6601920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Topics in Multi-Agent RL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83E8-54D4-4177-BC65-BA594710D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Neeloy Chakraborty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6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68725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Hard to specify goal because agents’ rewards are correlated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79757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Hard to specify goal because agents’ rewards are correlated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6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18271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Hard to specify goal because agents’ rewards are correlated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1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829940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Hard to specify goal because agents’ rewards are correlated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8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860975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specify goal because agents’ rewards are correlated and maximized 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0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462084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specify goal because agents’ rewards are correlated and maximized 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00299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specify goal because agents’ rewards are correlated and maximized 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3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75638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specify goal because agents’ rewards are correlated and maximized 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491808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Hard to specify goal because agents’ rewards are correlated and maximized 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FEC6C-7465-4290-A79E-AB5B365498F6}"/>
              </a:ext>
            </a:extLst>
          </p:cNvPr>
          <p:cNvSpPr txBox="1"/>
          <p:nvPr/>
        </p:nvSpPr>
        <p:spPr>
          <a:xfrm rot="19633436">
            <a:off x="1305497" y="3485358"/>
            <a:ext cx="894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CHALLENGE ACCEPTED!</a:t>
            </a:r>
          </a:p>
        </p:txBody>
      </p:sp>
    </p:spTree>
    <p:extLst>
      <p:ext uri="{BB962C8B-B14F-4D97-AF65-F5344CB8AC3E}">
        <p14:creationId xmlns:p14="http://schemas.microsoft.com/office/powerpoint/2010/main" val="49897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E08C-6299-4C66-AAB7-89CB1728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Cooperative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42C6-5C3A-4EE2-A8EE-633A3B13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In a fully cooperative task, all agents the same reward function: </a:t>
            </a:r>
            <a:r>
              <a:rPr lang="el-GR" sz="2200" i="1" dirty="0">
                <a:latin typeface="Avenir Next LT Pro (Body)"/>
                <a:ea typeface="Cambria Math" panose="02040503050406030204" pitchFamily="18" charset="0"/>
              </a:rPr>
              <a:t>ρ</a:t>
            </a:r>
            <a:r>
              <a:rPr lang="en-US" sz="2200" i="1" baseline="-25000" dirty="0">
                <a:latin typeface="Avenir Next LT Pro (Body)"/>
                <a:ea typeface="Cambria Math" panose="02040503050406030204" pitchFamily="18" charset="0"/>
              </a:rPr>
              <a:t>1 </a:t>
            </a:r>
            <a:r>
              <a:rPr lang="en-US" sz="2200" i="1" dirty="0">
                <a:latin typeface="Avenir Next LT Pro (Body)"/>
                <a:ea typeface="Cambria Math" panose="02040503050406030204" pitchFamily="18" charset="0"/>
              </a:rPr>
              <a:t>=</a:t>
            </a:r>
            <a:r>
              <a:rPr lang="el-GR" sz="2200" i="1" dirty="0">
                <a:latin typeface="Avenir Next LT Pro (Body)"/>
                <a:ea typeface="Cambria Math" panose="02040503050406030204" pitchFamily="18" charset="0"/>
              </a:rPr>
              <a:t> ρ</a:t>
            </a:r>
            <a:r>
              <a:rPr lang="en-US" sz="2200" i="1" baseline="-25000" dirty="0">
                <a:latin typeface="Avenir Next LT Pro (Body)"/>
                <a:ea typeface="Cambria Math" panose="02040503050406030204" pitchFamily="18" charset="0"/>
              </a:rPr>
              <a:t>2 </a:t>
            </a:r>
            <a:r>
              <a:rPr lang="en-US" sz="2200" i="1" dirty="0">
                <a:latin typeface="Avenir Next LT Pro (Body)"/>
                <a:ea typeface="Cambria Math" panose="02040503050406030204" pitchFamily="18" charset="0"/>
              </a:rPr>
              <a:t>= … = </a:t>
            </a:r>
            <a:r>
              <a:rPr lang="el-GR" sz="2200" i="1" dirty="0">
                <a:latin typeface="Avenir Next LT Pro (Body)"/>
                <a:ea typeface="Cambria Math" panose="02040503050406030204" pitchFamily="18" charset="0"/>
              </a:rPr>
              <a:t>ρ</a:t>
            </a:r>
            <a:r>
              <a:rPr lang="en-US" sz="2200" i="1" baseline="-25000" dirty="0">
                <a:latin typeface="Avenir Next LT Pro (Body)"/>
                <a:ea typeface="Cambria Math" panose="02040503050406030204" pitchFamily="18" charset="0"/>
              </a:rPr>
              <a:t>n</a:t>
            </a:r>
          </a:p>
          <a:p>
            <a:pPr marL="0" indent="0">
              <a:buNone/>
            </a:pPr>
            <a:r>
              <a:rPr lang="en-US" sz="2200" i="1" dirty="0">
                <a:latin typeface="Avenir Next LT Pro (Body)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Avenir Next LT Pro (Body)"/>
                <a:ea typeface="Cambria Math" panose="02040503050406030204" pitchFamily="18" charset="0"/>
              </a:rPr>
              <a:t>The final goal is also the same: to maximize the common cumulative return </a:t>
            </a:r>
            <a:r>
              <a:rPr lang="en-US" sz="2200" i="1" dirty="0">
                <a:latin typeface="Avenir Next LT Pro (Body)"/>
                <a:ea typeface="Cambria Math" panose="02040503050406030204" pitchFamily="18" charset="0"/>
              </a:rPr>
              <a:t>R</a:t>
            </a:r>
            <a:r>
              <a:rPr lang="en-US" sz="2200" b="1" i="1" baseline="30000" dirty="0">
                <a:latin typeface="Avenir Next LT Pro (Body)"/>
                <a:ea typeface="Cambria Math" panose="02040503050406030204" pitchFamily="18" charset="0"/>
              </a:rPr>
              <a:t>h</a:t>
            </a:r>
          </a:p>
          <a:p>
            <a:pPr marL="0" indent="0">
              <a:buNone/>
            </a:pPr>
            <a:endParaRPr lang="en-US" sz="2200" baseline="30000" dirty="0">
              <a:latin typeface="Avenir Next LT Pro (Body)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/>
              <a:t>But some other things we also need to consider include: </a:t>
            </a:r>
          </a:p>
          <a:p>
            <a:pPr lvl="1"/>
            <a:r>
              <a:rPr lang="en-US" sz="2000" dirty="0"/>
              <a:t>How to make agents want to trade information and learn with each other</a:t>
            </a:r>
          </a:p>
          <a:p>
            <a:pPr lvl="1"/>
            <a:r>
              <a:rPr lang="en-US" sz="2000" dirty="0"/>
              <a:t>Encourage exploration in games that have sparse rewards</a:t>
            </a:r>
          </a:p>
        </p:txBody>
      </p:sp>
    </p:spTree>
    <p:extLst>
      <p:ext uri="{BB962C8B-B14F-4D97-AF65-F5344CB8AC3E}">
        <p14:creationId xmlns:p14="http://schemas.microsoft.com/office/powerpoint/2010/main" val="36576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Multi-Agent Reinforcement Learning</a:t>
            </a:r>
          </a:p>
          <a:p>
            <a:r>
              <a:rPr lang="en-US" sz="3200" dirty="0"/>
              <a:t>Learning to Teach in Cooperative MARL</a:t>
            </a:r>
          </a:p>
          <a:p>
            <a:r>
              <a:rPr lang="en-US" sz="3200" dirty="0"/>
              <a:t>Encouraging Exploration</a:t>
            </a:r>
          </a:p>
          <a:p>
            <a:r>
              <a:rPr lang="en-US" sz="3200" dirty="0"/>
              <a:t>MARL Applied to a Cool Heist Game Environment</a:t>
            </a:r>
          </a:p>
        </p:txBody>
      </p:sp>
    </p:spTree>
    <p:extLst>
      <p:ext uri="{BB962C8B-B14F-4D97-AF65-F5344CB8AC3E}">
        <p14:creationId xmlns:p14="http://schemas.microsoft.com/office/powerpoint/2010/main" val="216257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Multi-Agent Reinforcement Learning</a:t>
            </a:r>
          </a:p>
          <a:p>
            <a:r>
              <a:rPr lang="en-US" sz="3200" dirty="0"/>
              <a:t>Learning to Teach in Cooperative MARL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Encouraging Exploration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MARL Applied to a Cool Heist Game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0C831-9729-4D13-9380-FD93189D4F8B}"/>
              </a:ext>
            </a:extLst>
          </p:cNvPr>
          <p:cNvSpPr txBox="1"/>
          <p:nvPr/>
        </p:nvSpPr>
        <p:spPr>
          <a:xfrm>
            <a:off x="2369820" y="6172200"/>
            <a:ext cx="745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Lucida Grande"/>
              </a:rPr>
              <a:t>Learning to Teach in Cooperative Multiagent Reinforcement Learning</a:t>
            </a:r>
            <a:r>
              <a:rPr lang="en-US" sz="1400" i="0" dirty="0">
                <a:solidFill>
                  <a:srgbClr val="000000"/>
                </a:solidFill>
                <a:effectLst/>
                <a:latin typeface="Lucida Grande"/>
              </a:rPr>
              <a:t>: arXiv:1805.07830</a:t>
            </a:r>
            <a:endParaRPr lang="en-US" sz="14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26352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712E-CFDE-45BF-970C-5F1EEB0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agents should to be able to:</a:t>
            </a:r>
          </a:p>
        </p:txBody>
      </p:sp>
      <p:pic>
        <p:nvPicPr>
          <p:cNvPr id="1026" name="Picture 2" descr="Help Icon - Free Download, PNG and Vector">
            <a:extLst>
              <a:ext uri="{FF2B5EF4-FFF2-40B4-BE49-F238E27FC236}">
                <a16:creationId xmlns:a16="http://schemas.microsoft.com/office/drawing/2014/main" id="{E721B1BB-1234-4EB9-9C26-66D152AF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30" y="2354179"/>
            <a:ext cx="1300080" cy="13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4F128-742A-4310-82FB-39AADF81ABA5}"/>
              </a:ext>
            </a:extLst>
          </p:cNvPr>
          <p:cNvSpPr txBox="1"/>
          <p:nvPr/>
        </p:nvSpPr>
        <p:spPr>
          <a:xfrm>
            <a:off x="358945" y="3744414"/>
            <a:ext cx="34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 when to ask for help from others</a:t>
            </a:r>
          </a:p>
        </p:txBody>
      </p:sp>
      <p:pic>
        <p:nvPicPr>
          <p:cNvPr id="1028" name="Picture 4" descr="Advice Icons - Download Free Vector Icons | Noun Project">
            <a:extLst>
              <a:ext uri="{FF2B5EF4-FFF2-40B4-BE49-F238E27FC236}">
                <a16:creationId xmlns:a16="http://schemas.microsoft.com/office/drawing/2014/main" id="{C84D2103-6491-4DC8-8003-3AA46D99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74" y="2207292"/>
            <a:ext cx="1537120" cy="15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C7448-448C-4B0B-A8B6-068F499CF4CF}"/>
              </a:ext>
            </a:extLst>
          </p:cNvPr>
          <p:cNvSpPr txBox="1"/>
          <p:nvPr/>
        </p:nvSpPr>
        <p:spPr>
          <a:xfrm>
            <a:off x="3842629" y="3744413"/>
            <a:ext cx="34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 how and what to advise others if asked</a:t>
            </a:r>
          </a:p>
        </p:txBody>
      </p:sp>
      <p:pic>
        <p:nvPicPr>
          <p:cNvPr id="1030" name="Picture 6" descr="58 PNG and SVG apply icons for free download | UIHere">
            <a:extLst>
              <a:ext uri="{FF2B5EF4-FFF2-40B4-BE49-F238E27FC236}">
                <a16:creationId xmlns:a16="http://schemas.microsoft.com/office/drawing/2014/main" id="{778B4B08-C94F-4CCF-9C3C-3FAE97A3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83" y="1828298"/>
            <a:ext cx="2148732" cy="21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11CAB-13C3-4983-938B-B7237E54DDA9}"/>
              </a:ext>
            </a:extLst>
          </p:cNvPr>
          <p:cNvSpPr txBox="1"/>
          <p:nvPr/>
        </p:nvSpPr>
        <p:spPr>
          <a:xfrm>
            <a:off x="7466144" y="3744412"/>
            <a:ext cx="34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Consider how to apply advice to current state</a:t>
            </a:r>
          </a:p>
        </p:txBody>
      </p:sp>
      <p:pic>
        <p:nvPicPr>
          <p:cNvPr id="1032" name="Picture 8" descr="Calculator Icons - Free Download, PNG and SVG">
            <a:extLst>
              <a:ext uri="{FF2B5EF4-FFF2-40B4-BE49-F238E27FC236}">
                <a16:creationId xmlns:a16="http://schemas.microsoft.com/office/drawing/2014/main" id="{D078FC0E-1C9A-4BE1-86E2-A0C3E0FE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94" y="4749377"/>
            <a:ext cx="1300080" cy="13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2D1DB-DE97-4E53-A44D-1F75CAB6E956}"/>
              </a:ext>
            </a:extLst>
          </p:cNvPr>
          <p:cNvSpPr txBox="1"/>
          <p:nvPr/>
        </p:nvSpPr>
        <p:spPr>
          <a:xfrm>
            <a:off x="3266262" y="6122191"/>
            <a:ext cx="458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 the learning progress of others</a:t>
            </a:r>
          </a:p>
        </p:txBody>
      </p:sp>
    </p:spTree>
    <p:extLst>
      <p:ext uri="{BB962C8B-B14F-4D97-AF65-F5344CB8AC3E}">
        <p14:creationId xmlns:p14="http://schemas.microsoft.com/office/powerpoint/2010/main" val="289001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BA1C-8F7B-46CA-BABB-F1B526C4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in Cooperative MARL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A392D-93BB-4469-967C-195A6A1485C7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https://arxiv.org/abs/1805.07830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6D1AC-6100-40B2-B2A3-1FD845331D7E}"/>
              </a:ext>
            </a:extLst>
          </p:cNvPr>
          <p:cNvSpPr txBox="1"/>
          <p:nvPr/>
        </p:nvSpPr>
        <p:spPr>
          <a:xfrm>
            <a:off x="320842" y="2711116"/>
            <a:ext cx="67805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Setting:</a:t>
            </a:r>
            <a:r>
              <a:rPr lang="en-US" dirty="0"/>
              <a:t> Agents </a:t>
            </a:r>
            <a:r>
              <a:rPr lang="en-US" i="1" dirty="0"/>
              <a:t>i </a:t>
            </a:r>
            <a:r>
              <a:rPr lang="en-US" dirty="0"/>
              <a:t>&amp; </a:t>
            </a:r>
            <a:r>
              <a:rPr lang="en-US" i="1" dirty="0"/>
              <a:t>j</a:t>
            </a:r>
            <a:r>
              <a:rPr lang="en-US" dirty="0"/>
              <a:t> collaborate in a Dec-POMDP</a:t>
            </a:r>
          </a:p>
          <a:p>
            <a:endParaRPr lang="en-US" dirty="0"/>
          </a:p>
          <a:p>
            <a:r>
              <a:rPr lang="en-US" b="1" dirty="0"/>
              <a:t>Problems to Learn: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Task-level learning problem </a:t>
            </a:r>
            <a:r>
              <a:rPr lang="en-US" b="1" i="1" dirty="0" err="1"/>
              <a:t>P</a:t>
            </a:r>
            <a:r>
              <a:rPr lang="en-US" b="1" baseline="-25000" dirty="0" err="1"/>
              <a:t>Task</a:t>
            </a:r>
            <a:endParaRPr lang="en-US" b="1" baseline="-25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Learn a policy to execute actions in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Advising-level problem </a:t>
            </a:r>
            <a:r>
              <a:rPr lang="en-US" b="1" i="1" dirty="0" err="1"/>
              <a:t>P</a:t>
            </a:r>
            <a:r>
              <a:rPr lang="en-US" b="1" baseline="-25000" dirty="0" err="1"/>
              <a:t>Advise</a:t>
            </a:r>
            <a:endParaRPr lang="en-US" b="1" baseline="-25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Learn a policy to ask for help when needed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Learn a policy to teach others when needed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Overall: </a:t>
            </a:r>
            <a:r>
              <a:rPr lang="en-US" b="1" i="1" dirty="0" err="1"/>
              <a:t>P</a:t>
            </a:r>
            <a:r>
              <a:rPr lang="en-US" b="1" baseline="-25000" dirty="0" err="1"/>
              <a:t>Advise</a:t>
            </a:r>
            <a:r>
              <a:rPr lang="en-US" b="1" baseline="-25000" dirty="0"/>
              <a:t> </a:t>
            </a:r>
            <a:r>
              <a:rPr lang="en-US" dirty="0"/>
              <a:t>policies</a:t>
            </a:r>
            <a:r>
              <a:rPr lang="en-US" b="1" baseline="-25000" dirty="0"/>
              <a:t> </a:t>
            </a:r>
            <a:r>
              <a:rPr lang="en-US" dirty="0"/>
              <a:t>will be used to accelerate the learning </a:t>
            </a:r>
            <a:br>
              <a:rPr lang="en-US" dirty="0"/>
            </a:br>
            <a:r>
              <a:rPr lang="en-US" dirty="0"/>
              <a:t>	and effectiveness of </a:t>
            </a:r>
            <a:r>
              <a:rPr lang="en-US" b="1" i="1" dirty="0" err="1"/>
              <a:t>P</a:t>
            </a:r>
            <a:r>
              <a:rPr lang="en-US" b="1" baseline="-25000" dirty="0" err="1"/>
              <a:t>Task</a:t>
            </a:r>
            <a:r>
              <a:rPr lang="en-US" dirty="0" err="1"/>
              <a:t>’s</a:t>
            </a:r>
            <a:r>
              <a:rPr lang="en-US" dirty="0"/>
              <a:t> policy 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by allowing agents</a:t>
            </a:r>
            <a:br>
              <a:rPr lang="en-US" dirty="0"/>
            </a:br>
            <a:r>
              <a:rPr lang="en-US" dirty="0"/>
              <a:t>	to teach each other along the way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70ED4-6884-4A58-B9E2-10544C42052E}"/>
              </a:ext>
            </a:extLst>
          </p:cNvPr>
          <p:cNvSpPr/>
          <p:nvPr/>
        </p:nvSpPr>
        <p:spPr>
          <a:xfrm>
            <a:off x="8676201" y="2750470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2D03A-0E6D-46A8-BD77-411887298219}"/>
              </a:ext>
            </a:extLst>
          </p:cNvPr>
          <p:cNvSpPr/>
          <p:nvPr/>
        </p:nvSpPr>
        <p:spPr>
          <a:xfrm>
            <a:off x="7977411" y="3979480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P</a:t>
            </a:r>
            <a:r>
              <a:rPr lang="en-US" baseline="-25000" dirty="0" err="1"/>
              <a:t>Task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191B3-52F4-4423-8175-00C440EC3CCE}"/>
              </a:ext>
            </a:extLst>
          </p:cNvPr>
          <p:cNvSpPr/>
          <p:nvPr/>
        </p:nvSpPr>
        <p:spPr>
          <a:xfrm>
            <a:off x="9524515" y="3979480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P</a:t>
            </a:r>
            <a:r>
              <a:rPr lang="en-US" baseline="-25000" dirty="0" err="1"/>
              <a:t>Advise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C4E2A-0EA7-41F1-8595-8D4E9DE7A654}"/>
              </a:ext>
            </a:extLst>
          </p:cNvPr>
          <p:cNvSpPr/>
          <p:nvPr/>
        </p:nvSpPr>
        <p:spPr>
          <a:xfrm>
            <a:off x="7553254" y="5208494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π</a:t>
            </a:r>
            <a:endParaRPr lang="en-US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C9DD5-0731-4509-99F6-82C0C3885C75}"/>
              </a:ext>
            </a:extLst>
          </p:cNvPr>
          <p:cNvSpPr/>
          <p:nvPr/>
        </p:nvSpPr>
        <p:spPr>
          <a:xfrm>
            <a:off x="8963041" y="5208492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π</a:t>
            </a:r>
            <a:r>
              <a:rPr lang="en-US" baseline="-25000" dirty="0"/>
              <a:t>student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CFA60E-9095-40B6-8160-28546C4E5D13}"/>
              </a:ext>
            </a:extLst>
          </p:cNvPr>
          <p:cNvSpPr/>
          <p:nvPr/>
        </p:nvSpPr>
        <p:spPr>
          <a:xfrm>
            <a:off x="10160749" y="5208493"/>
            <a:ext cx="1122947" cy="69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/>
              <a:t>π</a:t>
            </a:r>
            <a:r>
              <a:rPr lang="en-US" baseline="-25000" dirty="0"/>
              <a:t>Teacher</a:t>
            </a:r>
            <a:endParaRPr lang="en-US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03A9C6-AAFD-4775-97E4-5941CFEEE0E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8538885" y="3441783"/>
            <a:ext cx="698790" cy="537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2A74C0-EB66-4329-B190-927B371347F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9237675" y="3441783"/>
            <a:ext cx="848314" cy="537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2E04BB-31D8-4917-8E6C-C73E609CEC50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10085989" y="4670793"/>
            <a:ext cx="636234" cy="537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A57D88-CA1E-4492-89F7-895E085769D5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flipH="1">
            <a:off x="9524515" y="4670793"/>
            <a:ext cx="561474" cy="537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7B0DD3-E384-4BC0-8004-FBA8403CC950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8114728" y="4670793"/>
            <a:ext cx="424157" cy="537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5ABD9-C8DC-4BEF-B0D6-459ECE1E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37" y="971003"/>
            <a:ext cx="8893126" cy="491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85EB98-797A-4841-85C6-1FDCE7F3F947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https://arxiv.org/abs/1805.07830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BB01-DC25-444F-9B05-DD20D73F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Procedures and Observations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D1A59-002B-4664-9E32-646DFB19CC3B}"/>
              </a:ext>
            </a:extLst>
          </p:cNvPr>
          <p:cNvSpPr txBox="1"/>
          <p:nvPr/>
        </p:nvSpPr>
        <p:spPr>
          <a:xfrm>
            <a:off x="522010" y="2245895"/>
            <a:ext cx="60270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Games were in a </a:t>
            </a:r>
            <a:r>
              <a:rPr lang="en-US" b="1" dirty="0"/>
              <a:t>discrete</a:t>
            </a:r>
            <a:r>
              <a:rPr lang="en-US" dirty="0"/>
              <a:t> action space</a:t>
            </a:r>
          </a:p>
          <a:p>
            <a:endParaRPr lang="en-US" dirty="0"/>
          </a:p>
          <a:p>
            <a:r>
              <a:rPr lang="en-US" b="1" dirty="0"/>
              <a:t>Advising Level Policies </a:t>
            </a:r>
            <a:r>
              <a:rPr lang="en-US" dirty="0"/>
              <a:t>were trained with Actor-Critic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Advising Level Policies </a:t>
            </a:r>
            <a:r>
              <a:rPr lang="el-GR" i="1" dirty="0"/>
              <a:t>π</a:t>
            </a:r>
            <a:r>
              <a:rPr lang="en-US" baseline="-25000" dirty="0"/>
              <a:t>student </a:t>
            </a:r>
            <a:r>
              <a:rPr lang="en-US" dirty="0"/>
              <a:t>&amp; </a:t>
            </a:r>
            <a:r>
              <a:rPr lang="el-GR" i="1" dirty="0"/>
              <a:t>π</a:t>
            </a:r>
            <a:r>
              <a:rPr lang="en-US" baseline="-25000" dirty="0"/>
              <a:t>Teacher </a:t>
            </a:r>
            <a:r>
              <a:rPr lang="en-US" dirty="0"/>
              <a:t>are 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Centralized Action-Value function is critic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Task Level Policy</a:t>
            </a:r>
            <a:r>
              <a:rPr lang="en-US" dirty="0"/>
              <a:t> </a:t>
            </a:r>
            <a:r>
              <a:rPr lang="el-GR" i="1" dirty="0"/>
              <a:t>π</a:t>
            </a:r>
            <a:r>
              <a:rPr lang="en-US" i="1" baseline="-25000" dirty="0"/>
              <a:t> </a:t>
            </a:r>
            <a:r>
              <a:rPr lang="en-US" dirty="0"/>
              <a:t>trained with tabular Q-Learning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FA049-DB69-4481-8014-E4E62903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41" y="2106503"/>
            <a:ext cx="4572783" cy="86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6A3D14-1F0B-4C05-BA30-F1EAF27BFC3C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https://arxiv.org/abs/1805.07830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6D24C-E6B2-4584-A167-EB0711A621D7}"/>
              </a:ext>
            </a:extLst>
          </p:cNvPr>
          <p:cNvSpPr txBox="1"/>
          <p:nvPr/>
        </p:nvSpPr>
        <p:spPr>
          <a:xfrm>
            <a:off x="522010" y="4391121"/>
            <a:ext cx="105003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Considerations: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Roles of student &amp; teacher can flip every time 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teaching of heterogeneous teammates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communication cost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Converges to optimal value function faster than older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most optimal action is not always advised, allowing for exploration</a:t>
            </a:r>
          </a:p>
          <a:p>
            <a:endParaRPr lang="en-US" dirty="0"/>
          </a:p>
          <a:p>
            <a:r>
              <a:rPr lang="en-US" b="1" dirty="0"/>
              <a:t>Extension: </a:t>
            </a:r>
            <a:r>
              <a:rPr lang="en-US" dirty="0"/>
              <a:t>I would like to further use the Advising Level policies in testing, rather than just training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39A96D-E12F-4A8A-B09D-6B3B16D2A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485" y="3151523"/>
            <a:ext cx="3629693" cy="19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Multi-Agent Reinforcement Learning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Learning to Teach in Cooperative MARL</a:t>
            </a:r>
          </a:p>
          <a:p>
            <a:r>
              <a:rPr lang="en-US" sz="3200" dirty="0"/>
              <a:t>Encouraging Exploration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MARL Applied to a Cool Heist Game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3A49E-21EE-40E7-BE5C-A4E2A84C510E}"/>
              </a:ext>
            </a:extLst>
          </p:cNvPr>
          <p:cNvSpPr txBox="1"/>
          <p:nvPr/>
        </p:nvSpPr>
        <p:spPr>
          <a:xfrm>
            <a:off x="2380436" y="6172200"/>
            <a:ext cx="743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effectLst/>
                <a:latin typeface="Lucida Grande"/>
              </a:rPr>
              <a:t>Curiosity-driven Exploration by Self-supervised Prediction</a:t>
            </a:r>
            <a:r>
              <a:rPr lang="en-US" sz="1400" i="0" dirty="0">
                <a:solidFill>
                  <a:srgbClr val="000000"/>
                </a:solidFill>
                <a:effectLst/>
                <a:latin typeface="Lucida Grande"/>
              </a:rPr>
              <a:t>: arXiv:1705.05363</a:t>
            </a:r>
            <a:endParaRPr lang="en-US" sz="14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5071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C007-D4BD-4D58-AF54-FCFF43F7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games are really hard to learn how to play </a:t>
            </a:r>
            <a:r>
              <a:rPr lang="en-US" sz="3200" dirty="0">
                <a:sym typeface="Wingdings" panose="05000000000000000000" pitchFamily="2" charset="2"/>
              </a:rPr>
              <a:t></a:t>
            </a:r>
            <a:endParaRPr lang="en-US" sz="3200" dirty="0"/>
          </a:p>
        </p:txBody>
      </p:sp>
      <p:pic>
        <p:nvPicPr>
          <p:cNvPr id="1026" name="Picture 2" descr="Wolfenstein 3D on Steam">
            <a:extLst>
              <a:ext uri="{FF2B5EF4-FFF2-40B4-BE49-F238E27FC236}">
                <a16:creationId xmlns:a16="http://schemas.microsoft.com/office/drawing/2014/main" id="{21247F00-E2C4-45F2-B56D-1DFBA378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2166151"/>
            <a:ext cx="3601973" cy="22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41E865-BC14-4EEF-ACFF-6D0BC97C3B1A}"/>
              </a:ext>
            </a:extLst>
          </p:cNvPr>
          <p:cNvSpPr txBox="1"/>
          <p:nvPr/>
        </p:nvSpPr>
        <p:spPr>
          <a:xfrm>
            <a:off x="176987" y="4562856"/>
            <a:ext cx="40193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https://store.steampowered.com/app/2270/Wolfenstein_3D/</a:t>
            </a:r>
            <a:endParaRPr lang="en-US" sz="700" dirty="0"/>
          </a:p>
        </p:txBody>
      </p:sp>
      <p:pic>
        <p:nvPicPr>
          <p:cNvPr id="1028" name="Picture 4" descr="ViZDoom Competitions: Playing Doom from Pixels">
            <a:extLst>
              <a:ext uri="{FF2B5EF4-FFF2-40B4-BE49-F238E27FC236}">
                <a16:creationId xmlns:a16="http://schemas.microsoft.com/office/drawing/2014/main" id="{629F9DC2-57DB-4BE4-9BDA-75FE10D3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96" y="2166151"/>
            <a:ext cx="3167232" cy="22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C65FC-A4C8-4233-B638-21571F6B418F}"/>
              </a:ext>
            </a:extLst>
          </p:cNvPr>
          <p:cNvSpPr txBox="1"/>
          <p:nvPr/>
        </p:nvSpPr>
        <p:spPr>
          <a:xfrm>
            <a:off x="8926351" y="4562856"/>
            <a:ext cx="19223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hlinkClick r:id="rId5"/>
              </a:rPr>
              <a:t>https://arxiv.org/pdf/1809.03470.pdf</a:t>
            </a:r>
            <a:endParaRPr lang="en-US" sz="800" dirty="0"/>
          </a:p>
        </p:txBody>
      </p:sp>
      <p:pic>
        <p:nvPicPr>
          <p:cNvPr id="1030" name="Picture 6" descr="256 secret levels in 'Super Mario Bros.' - Business Insider">
            <a:extLst>
              <a:ext uri="{FF2B5EF4-FFF2-40B4-BE49-F238E27FC236}">
                <a16:creationId xmlns:a16="http://schemas.microsoft.com/office/drawing/2014/main" id="{A53C44E0-D780-4A56-9E30-7EDA1441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13" y="3653099"/>
            <a:ext cx="3999098" cy="22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7BE5A-1A05-412B-AAD1-8E353859F146}"/>
              </a:ext>
            </a:extLst>
          </p:cNvPr>
          <p:cNvSpPr txBox="1"/>
          <p:nvPr/>
        </p:nvSpPr>
        <p:spPr>
          <a:xfrm>
            <a:off x="4255830" y="6093916"/>
            <a:ext cx="3887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hlinkClick r:id="rId7"/>
              </a:rPr>
              <a:t>https://www.businessinsider.com/256-secret-levels-in-super-mario-bros-2015-9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044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8F5F-A876-431E-9E7F-13F922A1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Intrinsic Rewards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4ED8C-8ADF-4312-9BAF-25DE9E810749}"/>
              </a:ext>
            </a:extLst>
          </p:cNvPr>
          <p:cNvSpPr txBox="1"/>
          <p:nvPr/>
        </p:nvSpPr>
        <p:spPr>
          <a:xfrm>
            <a:off x="494097" y="2340864"/>
            <a:ext cx="1120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</a:t>
            </a:r>
            <a:r>
              <a:rPr lang="en-US" sz="2400" b="1" dirty="0">
                <a:solidFill>
                  <a:srgbClr val="FF0000"/>
                </a:solidFill>
              </a:rPr>
              <a:t>extrinsic</a:t>
            </a:r>
            <a:r>
              <a:rPr lang="en-US" sz="2400" dirty="0"/>
              <a:t> rewards are </a:t>
            </a:r>
            <a:r>
              <a:rPr lang="en-US" sz="2400" b="1" dirty="0">
                <a:solidFill>
                  <a:srgbClr val="FF0000"/>
                </a:solidFill>
              </a:rPr>
              <a:t>sparse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delayed</a:t>
            </a:r>
            <a:r>
              <a:rPr lang="en-US" sz="2400" dirty="0"/>
              <a:t>, it is important for the agent to have an </a:t>
            </a:r>
            <a:r>
              <a:rPr lang="en-US" sz="2400" b="1" dirty="0">
                <a:solidFill>
                  <a:srgbClr val="00B050"/>
                </a:solidFill>
              </a:rPr>
              <a:t>internal</a:t>
            </a:r>
            <a:r>
              <a:rPr lang="en-US" sz="2400" dirty="0"/>
              <a:t> reward signal encouraging them to </a:t>
            </a:r>
            <a:r>
              <a:rPr lang="en-US" sz="2400" b="1" dirty="0">
                <a:solidFill>
                  <a:srgbClr val="00B050"/>
                </a:solidFill>
              </a:rPr>
              <a:t>explore</a:t>
            </a:r>
          </a:p>
        </p:txBody>
      </p:sp>
      <p:pic>
        <p:nvPicPr>
          <p:cNvPr id="2050" name="Picture 2" descr="Curiosity Icons - Download Free Vector Icons | Noun Project">
            <a:extLst>
              <a:ext uri="{FF2B5EF4-FFF2-40B4-BE49-F238E27FC236}">
                <a16:creationId xmlns:a16="http://schemas.microsoft.com/office/drawing/2014/main" id="{F52FF287-721C-49CF-8ACE-46F2658D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7" y="3429000"/>
            <a:ext cx="2210910" cy="22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DDFED-5CF5-4B10-A835-365180FED904}"/>
              </a:ext>
            </a:extLst>
          </p:cNvPr>
          <p:cNvSpPr txBox="1"/>
          <p:nvPr/>
        </p:nvSpPr>
        <p:spPr>
          <a:xfrm>
            <a:off x="749428" y="5409077"/>
            <a:ext cx="170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Curiosity Signal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1FDF7-7C08-423E-82AE-70D15FE2B4E6}"/>
              </a:ext>
            </a:extLst>
          </p:cNvPr>
          <p:cNvSpPr txBox="1"/>
          <p:nvPr/>
        </p:nvSpPr>
        <p:spPr>
          <a:xfrm>
            <a:off x="2960338" y="4052494"/>
            <a:ext cx="521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Help agent solve tasks with sparse rewards</a:t>
            </a:r>
          </a:p>
          <a:p>
            <a:endParaRPr lang="en-US" sz="2000" dirty="0"/>
          </a:p>
          <a:p>
            <a:r>
              <a:rPr lang="en-US" sz="2000" dirty="0"/>
              <a:t>Help agent explore environment in the quest for new knowledge</a:t>
            </a:r>
          </a:p>
          <a:p>
            <a:endParaRPr lang="en-US" sz="2000" dirty="0"/>
          </a:p>
          <a:p>
            <a:r>
              <a:rPr lang="en-US" sz="2000" dirty="0"/>
              <a:t>Help agent to learn skills for future user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6E07E5A-6CE1-44A6-A420-A35937EE533D}"/>
              </a:ext>
            </a:extLst>
          </p:cNvPr>
          <p:cNvSpPr/>
          <p:nvPr/>
        </p:nvSpPr>
        <p:spPr>
          <a:xfrm>
            <a:off x="2583402" y="4052494"/>
            <a:ext cx="376936" cy="19389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20846-1D07-4B5D-87FC-CD8E7268964E}"/>
              </a:ext>
            </a:extLst>
          </p:cNvPr>
          <p:cNvSpPr txBox="1"/>
          <p:nvPr/>
        </p:nvSpPr>
        <p:spPr>
          <a:xfrm>
            <a:off x="9001099" y="3784509"/>
            <a:ext cx="251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Problem Subsystems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840BA-434B-4C08-911B-DA7614F71FE9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https://pathak22.github.io/noreward-rl/resources/icml17.pdf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FFA35-0B79-4ACF-8E28-997AB2784DE6}"/>
              </a:ext>
            </a:extLst>
          </p:cNvPr>
          <p:cNvSpPr txBox="1"/>
          <p:nvPr/>
        </p:nvSpPr>
        <p:spPr>
          <a:xfrm>
            <a:off x="8524887" y="4237160"/>
            <a:ext cx="346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Reward </a:t>
            </a:r>
            <a:r>
              <a:rPr lang="en-US" i="1" dirty="0"/>
              <a:t>r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i</a:t>
            </a:r>
            <a:r>
              <a:rPr lang="en-US" dirty="0"/>
              <a:t> + </a:t>
            </a:r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e</a:t>
            </a:r>
            <a:endParaRPr lang="en-US" i="1" baseline="-25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i</a:t>
            </a:r>
            <a:r>
              <a:rPr lang="en-US" dirty="0"/>
              <a:t> is intrinsic signal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i="1" baseline="30000" dirty="0" err="1"/>
              <a:t>e</a:t>
            </a:r>
            <a:r>
              <a:rPr lang="en-US" i="1" dirty="0"/>
              <a:t> </a:t>
            </a:r>
            <a:r>
              <a:rPr lang="en-US" dirty="0"/>
              <a:t>is external from env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Policy 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maximizes </a:t>
            </a:r>
            <a:r>
              <a:rPr lang="en-US" i="1" dirty="0"/>
              <a:t>r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1968-9559-499B-BC79-ECF9F93C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BDA03-791D-40BE-95E2-1D146B23013D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https://pathak22.github.io/noreward-rl/resources/icml17.pdf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20AE9-9DFB-4DD3-A762-0289617E8581}"/>
              </a:ext>
            </a:extLst>
          </p:cNvPr>
          <p:cNvSpPr txBox="1"/>
          <p:nvPr/>
        </p:nvSpPr>
        <p:spPr>
          <a:xfrm>
            <a:off x="222276" y="2415973"/>
            <a:ext cx="11747447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 intrinsic rewards could be classified under:</a:t>
            </a:r>
          </a:p>
          <a:p>
            <a:endParaRPr lang="en-US" sz="2100" dirty="0"/>
          </a:p>
          <a:p>
            <a:pPr marL="800100" lvl="1" indent="-342900">
              <a:buAutoNum type="arabicPeriod"/>
            </a:pPr>
            <a:r>
              <a:rPr lang="en-US" sz="2100" dirty="0"/>
              <a:t>Encourage agent to </a:t>
            </a:r>
            <a:r>
              <a:rPr lang="en-US" sz="2100" b="1" dirty="0"/>
              <a:t>explore new states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Stochastic, noisy environments can make it seem like all states are novel</a:t>
            </a:r>
          </a:p>
          <a:p>
            <a:pPr marL="800100" lvl="1" indent="-342900">
              <a:buAutoNum type="arabicPeriod"/>
            </a:pPr>
            <a:endParaRPr lang="en-US" sz="2100" dirty="0"/>
          </a:p>
          <a:p>
            <a:pPr marL="800100" lvl="1" indent="-342900">
              <a:buAutoNum type="arabicPeriod"/>
            </a:pPr>
            <a:r>
              <a:rPr lang="en-US" sz="2100" dirty="0"/>
              <a:t>Encourage agent to </a:t>
            </a:r>
            <a:r>
              <a:rPr lang="en-US" sz="2100" b="1" dirty="0"/>
              <a:t>act to reduce uncertainty</a:t>
            </a:r>
            <a:r>
              <a:rPr lang="en-US" sz="2100" dirty="0"/>
              <a:t> in prediction of future consequences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/>
              <a:t>Build a model to predict next state given current state and action</a:t>
            </a:r>
          </a:p>
          <a:p>
            <a:endParaRPr lang="en-US" sz="2100" dirty="0"/>
          </a:p>
          <a:p>
            <a:r>
              <a:rPr lang="en-US" sz="2100" b="1" dirty="0"/>
              <a:t>Problem: </a:t>
            </a:r>
            <a:r>
              <a:rPr lang="en-US" sz="2100" dirty="0"/>
              <a:t>Both models are difficult to scale-up and are prone to not being able to generalize</a:t>
            </a:r>
          </a:p>
          <a:p>
            <a:endParaRPr lang="en-US" sz="2100" dirty="0"/>
          </a:p>
          <a:p>
            <a:r>
              <a:rPr lang="en-US" sz="2100" b="1" dirty="0"/>
              <a:t>New Approach:</a:t>
            </a:r>
            <a:r>
              <a:rPr lang="en-US" sz="2100" dirty="0"/>
              <a:t> Let </a:t>
            </a:r>
            <a:r>
              <a:rPr lang="en-US" sz="2100" i="1" dirty="0" err="1"/>
              <a:t>r</a:t>
            </a:r>
            <a:r>
              <a:rPr lang="en-US" sz="2100" i="1" baseline="-25000" dirty="0" err="1"/>
              <a:t>t</a:t>
            </a:r>
            <a:r>
              <a:rPr lang="en-US" sz="2100" i="1" baseline="30000" dirty="0" err="1"/>
              <a:t>i</a:t>
            </a:r>
            <a:r>
              <a:rPr lang="en-US" sz="2100" dirty="0"/>
              <a:t> be the error between two learned feature representations of next state</a:t>
            </a:r>
          </a:p>
        </p:txBody>
      </p:sp>
    </p:spTree>
    <p:extLst>
      <p:ext uri="{BB962C8B-B14F-4D97-AF65-F5344CB8AC3E}">
        <p14:creationId xmlns:p14="http://schemas.microsoft.com/office/powerpoint/2010/main" val="380576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BF78-F1DB-45B3-A042-8C0AC709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Consists of Two Networks: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39548-EF7E-4C0A-AE13-1AC2F8C3A203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https://pathak22.github.io/noreward-rl/resources/icml17.pdf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0912E-E27C-46EA-89A0-869A87120D2B}"/>
              </a:ext>
            </a:extLst>
          </p:cNvPr>
          <p:cNvSpPr txBox="1"/>
          <p:nvPr/>
        </p:nvSpPr>
        <p:spPr>
          <a:xfrm>
            <a:off x="331418" y="235819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Inverse Dynamics Model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F475B-438C-4EA6-BB9C-159DDC2EBD0B}"/>
              </a:ext>
            </a:extLst>
          </p:cNvPr>
          <p:cNvSpPr txBox="1"/>
          <p:nvPr/>
        </p:nvSpPr>
        <p:spPr>
          <a:xfrm>
            <a:off x="331418" y="4179689"/>
            <a:ext cx="407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Forward Dynamics Model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EDBD9-7BF1-4D5C-96AF-1537D6C32C40}"/>
              </a:ext>
            </a:extLst>
          </p:cNvPr>
          <p:cNvSpPr txBox="1"/>
          <p:nvPr/>
        </p:nvSpPr>
        <p:spPr>
          <a:xfrm>
            <a:off x="331418" y="2819854"/>
            <a:ext cx="76931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Given: </a:t>
            </a:r>
            <a:r>
              <a:rPr lang="en-US" sz="2000" i="1" dirty="0"/>
              <a:t>a</a:t>
            </a:r>
            <a:r>
              <a:rPr lang="en-US" sz="2000" i="1" baseline="-25000" dirty="0"/>
              <a:t>t</a:t>
            </a:r>
            <a:r>
              <a:rPr lang="en-US" sz="2000" dirty="0"/>
              <a:t>,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t</a:t>
            </a:r>
            <a:r>
              <a:rPr lang="en-US" sz="2000" dirty="0"/>
              <a:t>, and </a:t>
            </a:r>
            <a:r>
              <a:rPr lang="en-US" sz="2000" i="1" dirty="0"/>
              <a:t>s</a:t>
            </a:r>
            <a:r>
              <a:rPr lang="en-US" sz="2000" i="1" baseline="-25000" dirty="0"/>
              <a:t>t+1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dirty="0"/>
              <a:t>Sub-Network 1 converts 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r>
              <a:rPr lang="en-US" dirty="0"/>
              <a:t>, and </a:t>
            </a:r>
            <a:r>
              <a:rPr lang="en-US" i="1" dirty="0"/>
              <a:t>s</a:t>
            </a:r>
            <a:r>
              <a:rPr lang="en-US" i="1" baseline="-25000" dirty="0"/>
              <a:t>t+1 </a:t>
            </a:r>
            <a:r>
              <a:rPr lang="en-US" dirty="0"/>
              <a:t>into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r>
              <a:rPr lang="en-US" dirty="0"/>
              <a:t>) and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  features</a:t>
            </a:r>
          </a:p>
          <a:p>
            <a:pPr marL="342900" indent="-342900">
              <a:buAutoNum type="arabicPeriod"/>
            </a:pPr>
            <a:r>
              <a:rPr lang="en-US" dirty="0"/>
              <a:t>Sub-Network 2 predicts </a:t>
            </a:r>
            <a:r>
              <a:rPr lang="en-US" b="0" i="1" dirty="0" err="1">
                <a:effectLst/>
                <a:latin typeface="Avenir Next LT Pro (Body)"/>
              </a:rPr>
              <a:t>â</a:t>
            </a:r>
            <a:r>
              <a:rPr lang="en-US" b="0" i="1" baseline="-25000" dirty="0" err="1">
                <a:effectLst/>
                <a:latin typeface="Avenir Next LT Pro (Body)"/>
              </a:rPr>
              <a:t>t</a:t>
            </a:r>
            <a:r>
              <a:rPr lang="en-US" b="0" i="1" baseline="-25000" dirty="0">
                <a:effectLst/>
                <a:latin typeface="Avenir Next LT Pro (Body)"/>
              </a:rPr>
              <a:t> </a:t>
            </a:r>
            <a:r>
              <a:rPr lang="en-US" b="0" dirty="0">
                <a:effectLst/>
                <a:latin typeface="Avenir Next LT Pro (Body)"/>
              </a:rPr>
              <a:t>that was taken to get from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 err="1"/>
              <a:t>s</a:t>
            </a:r>
            <a:r>
              <a:rPr lang="en-US" i="1" baseline="-25000" dirty="0" err="1"/>
              <a:t>t</a:t>
            </a:r>
            <a:r>
              <a:rPr lang="en-US" dirty="0"/>
              <a:t>) to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venir Next LT Pro (Body)"/>
              </a:rPr>
              <a:t>Sub-Network 1 learns from the loss between </a:t>
            </a:r>
            <a:r>
              <a:rPr lang="en-US" b="0" i="1" dirty="0" err="1">
                <a:effectLst/>
                <a:latin typeface="Avenir Next LT Pro (Body)"/>
              </a:rPr>
              <a:t>â</a:t>
            </a:r>
            <a:r>
              <a:rPr lang="en-US" b="0" i="1" baseline="-25000" dirty="0" err="1">
                <a:effectLst/>
                <a:latin typeface="Avenir Next LT Pro (Body)"/>
              </a:rPr>
              <a:t>t</a:t>
            </a:r>
            <a:r>
              <a:rPr lang="en-US" b="0" i="1" baseline="-25000" dirty="0">
                <a:effectLst/>
                <a:latin typeface="Avenir Next LT Pro (Body)"/>
              </a:rPr>
              <a:t> </a:t>
            </a:r>
            <a:r>
              <a:rPr lang="en-US" b="0" dirty="0">
                <a:effectLst/>
                <a:latin typeface="Avenir Next LT Pro (Body)"/>
              </a:rPr>
              <a:t>and </a:t>
            </a:r>
            <a:r>
              <a:rPr lang="en-US" sz="1800" i="1" dirty="0"/>
              <a:t>a</a:t>
            </a:r>
            <a:r>
              <a:rPr lang="en-US" sz="1800" i="1" baseline="-25000" dirty="0"/>
              <a:t>t</a:t>
            </a:r>
            <a:endParaRPr lang="en-US" sz="1800" dirty="0"/>
          </a:p>
          <a:p>
            <a:pPr marL="342900" indent="-342900">
              <a:buAutoNum type="arabicPeriod"/>
            </a:pPr>
            <a:endParaRPr lang="en-US" dirty="0">
              <a:latin typeface="Avenir Next LT Pro (Body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31AD0-F252-4C9A-9A17-2254A0BA1F2D}"/>
              </a:ext>
            </a:extLst>
          </p:cNvPr>
          <p:cNvSpPr txBox="1"/>
          <p:nvPr/>
        </p:nvSpPr>
        <p:spPr>
          <a:xfrm>
            <a:off x="331418" y="4641353"/>
            <a:ext cx="7934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Given: </a:t>
            </a:r>
            <a:r>
              <a:rPr lang="en-US" sz="2000" i="1" dirty="0"/>
              <a:t>a</a:t>
            </a:r>
            <a:r>
              <a:rPr lang="en-US" sz="2000" i="1" baseline="-25000" dirty="0"/>
              <a:t>t</a:t>
            </a:r>
            <a:r>
              <a:rPr lang="en-US" sz="2000" dirty="0"/>
              <a:t>,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sz="2000" dirty="0"/>
              <a:t> (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t</a:t>
            </a:r>
            <a:r>
              <a:rPr lang="en-US" sz="2000" dirty="0"/>
              <a:t>), and,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i="1" baseline="-25000" dirty="0"/>
              <a:t>t+1</a:t>
            </a:r>
            <a:r>
              <a:rPr lang="en-US" sz="2000" dirty="0"/>
              <a:t>)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Network predicts     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 </a:t>
            </a:r>
          </a:p>
          <a:p>
            <a:pPr marL="342900" indent="-342900">
              <a:buAutoNum type="arabicPeriod"/>
            </a:pPr>
            <a:r>
              <a:rPr lang="en-US" dirty="0"/>
              <a:t>Network optimizes the loss between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 and     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</a:t>
            </a:r>
            <a:endParaRPr lang="en-US" dirty="0">
              <a:latin typeface="Avenir Next LT Pro (Body)"/>
            </a:endParaRPr>
          </a:p>
        </p:txBody>
      </p:sp>
      <p:pic>
        <p:nvPicPr>
          <p:cNvPr id="3076" name="Picture 4" descr="Phi hat">
            <a:extLst>
              <a:ext uri="{FF2B5EF4-FFF2-40B4-BE49-F238E27FC236}">
                <a16:creationId xmlns:a16="http://schemas.microsoft.com/office/drawing/2014/main" id="{2E60BD93-25ED-455C-B307-50F875B5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24" y="5013139"/>
            <a:ext cx="161879" cy="2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hi hat">
            <a:extLst>
              <a:ext uri="{FF2B5EF4-FFF2-40B4-BE49-F238E27FC236}">
                <a16:creationId xmlns:a16="http://schemas.microsoft.com/office/drawing/2014/main" id="{BC4934D8-4482-4A13-9414-0C20F43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31" y="5292989"/>
            <a:ext cx="161879" cy="2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70DFF1-ED9F-4E06-A346-381823F7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550" y="3035148"/>
            <a:ext cx="3909399" cy="3452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D38141-17B4-45E4-A0D5-F74E52A8E730}"/>
              </a:ext>
            </a:extLst>
          </p:cNvPr>
          <p:cNvSpPr txBox="1"/>
          <p:nvPr/>
        </p:nvSpPr>
        <p:spPr>
          <a:xfrm>
            <a:off x="331418" y="5770355"/>
            <a:ext cx="13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r</a:t>
            </a:r>
            <a:r>
              <a:rPr lang="en-US" sz="2400" b="1" i="1" baseline="-25000" dirty="0" err="1"/>
              <a:t>t</a:t>
            </a:r>
            <a:r>
              <a:rPr lang="en-US" sz="2400" b="1" i="1" baseline="30000" dirty="0" err="1"/>
              <a:t>i</a:t>
            </a:r>
            <a:r>
              <a:rPr lang="en-US" sz="2400" b="1" dirty="0"/>
              <a:t> Value</a:t>
            </a:r>
            <a:endParaRPr lang="en-US" sz="24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E2AD5-A2AB-40E4-ACAD-AC199239BA32}"/>
              </a:ext>
            </a:extLst>
          </p:cNvPr>
          <p:cNvSpPr txBox="1"/>
          <p:nvPr/>
        </p:nvSpPr>
        <p:spPr>
          <a:xfrm>
            <a:off x="331418" y="6252119"/>
            <a:ext cx="793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 (Body)"/>
              </a:rPr>
              <a:t>The intrinsic reward is the difference between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 and      (</a:t>
            </a:r>
            <a:r>
              <a:rPr lang="en-US" i="1" dirty="0"/>
              <a:t>s</a:t>
            </a:r>
            <a:r>
              <a:rPr lang="en-US" i="1" baseline="-25000" dirty="0"/>
              <a:t>t+1</a:t>
            </a:r>
            <a:r>
              <a:rPr lang="en-US" dirty="0"/>
              <a:t>)</a:t>
            </a:r>
            <a:r>
              <a:rPr lang="en-US" dirty="0">
                <a:latin typeface="Avenir Next LT Pro (Body)"/>
              </a:rPr>
              <a:t> </a:t>
            </a:r>
          </a:p>
        </p:txBody>
      </p:sp>
      <p:pic>
        <p:nvPicPr>
          <p:cNvPr id="18" name="Picture 4" descr="Phi hat">
            <a:extLst>
              <a:ext uri="{FF2B5EF4-FFF2-40B4-BE49-F238E27FC236}">
                <a16:creationId xmlns:a16="http://schemas.microsoft.com/office/drawing/2014/main" id="{1E64845F-7D6B-40DE-86CC-7C070B47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92" y="6319055"/>
            <a:ext cx="161879" cy="2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Multi-Agent Reinforcement Learning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Learning to Teach in Cooperative MARL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Encouraging Exploration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MARL Applied to a Cool Heist Game Environment</a:t>
            </a:r>
          </a:p>
        </p:txBody>
      </p:sp>
    </p:spTree>
    <p:extLst>
      <p:ext uri="{BB962C8B-B14F-4D97-AF65-F5344CB8AC3E}">
        <p14:creationId xmlns:p14="http://schemas.microsoft.com/office/powerpoint/2010/main" val="117390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970C-AEC7-43FA-AF1F-A368DEFF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6A6B-7B11-4AE5-BA4F-0900A978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2478024"/>
            <a:ext cx="10919712" cy="383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Games (Super Mario Bros &amp; </a:t>
            </a:r>
            <a:r>
              <a:rPr lang="en-US" sz="2400" dirty="0" err="1"/>
              <a:t>VizDoom</a:t>
            </a:r>
            <a:r>
              <a:rPr lang="en-US" sz="2400" dirty="0"/>
              <a:t>) were played with different settings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200" b="1" dirty="0"/>
              <a:t>Sparsity</a:t>
            </a:r>
            <a:r>
              <a:rPr lang="en-US" sz="2200" dirty="0"/>
              <a:t> of rewards impacted ICM+A3C less than baseline A3C model</a:t>
            </a:r>
          </a:p>
          <a:p>
            <a:r>
              <a:rPr lang="en-US" sz="2200" dirty="0"/>
              <a:t>Stochastic </a:t>
            </a:r>
            <a:r>
              <a:rPr lang="en-US" sz="2200" b="1" dirty="0"/>
              <a:t>noise</a:t>
            </a:r>
            <a:r>
              <a:rPr lang="en-US" sz="2200" dirty="0"/>
              <a:t> in games did not worsen the output of ICM+A3C</a:t>
            </a:r>
          </a:p>
          <a:p>
            <a:r>
              <a:rPr lang="en-US" sz="2200" dirty="0"/>
              <a:t>Agents trained with ICM+A3C </a:t>
            </a:r>
            <a:r>
              <a:rPr lang="en-US" sz="2200" b="1" dirty="0"/>
              <a:t>explored</a:t>
            </a:r>
            <a:r>
              <a:rPr lang="en-US" sz="2200" dirty="0"/>
              <a:t> more states than other methods</a:t>
            </a:r>
          </a:p>
          <a:p>
            <a:r>
              <a:rPr lang="en-US" sz="2200" dirty="0"/>
              <a:t>Agent trained on one level is able to </a:t>
            </a:r>
            <a:r>
              <a:rPr lang="en-US" sz="2200" b="1" dirty="0"/>
              <a:t>generalize</a:t>
            </a:r>
            <a:r>
              <a:rPr lang="en-US" sz="2200" dirty="0"/>
              <a:t> to another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9FB47-6953-4EE1-994D-8D4397B0C4A6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https://pathak22.github.io/noreward-rl/resources/icml17.pdf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F01C5-2DFE-4549-BD66-A32999E51A18}"/>
              </a:ext>
            </a:extLst>
          </p:cNvPr>
          <p:cNvSpPr txBox="1"/>
          <p:nvPr/>
        </p:nvSpPr>
        <p:spPr>
          <a:xfrm>
            <a:off x="363984" y="5734974"/>
            <a:ext cx="11381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Overall: </a:t>
            </a:r>
            <a:r>
              <a:rPr lang="en-US" sz="2200" dirty="0"/>
              <a:t>In games where there is a delay between action and reward, or just a lack of</a:t>
            </a:r>
          </a:p>
          <a:p>
            <a:r>
              <a:rPr lang="en-US" sz="2200" dirty="0"/>
              <a:t>	   rewards, ICM shows the ability to entice agents to explore heavily</a:t>
            </a:r>
          </a:p>
        </p:txBody>
      </p:sp>
    </p:spTree>
    <p:extLst>
      <p:ext uri="{BB962C8B-B14F-4D97-AF65-F5344CB8AC3E}">
        <p14:creationId xmlns:p14="http://schemas.microsoft.com/office/powerpoint/2010/main" val="27788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Multi-Agent Reinforcement Learning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Learning to Teach in Cooperative MARL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Encouraging Exploration</a:t>
            </a:r>
          </a:p>
          <a:p>
            <a:r>
              <a:rPr lang="en-US" sz="3200" dirty="0"/>
              <a:t>MARL Applied to a Cool Heist Game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3A49E-21EE-40E7-BE5C-A4E2A84C510E}"/>
              </a:ext>
            </a:extLst>
          </p:cNvPr>
          <p:cNvSpPr txBox="1"/>
          <p:nvPr/>
        </p:nvSpPr>
        <p:spPr>
          <a:xfrm>
            <a:off x="356587" y="6172200"/>
            <a:ext cx="1147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000000"/>
                </a:solidFill>
                <a:effectLst/>
                <a:latin typeface="Lucida Grande"/>
              </a:rPr>
              <a:t>Leveraging Procedural Generation to Benchmark Reinforcement Learning</a:t>
            </a:r>
            <a:r>
              <a:rPr lang="en-US" sz="1400" i="0" dirty="0">
                <a:solidFill>
                  <a:srgbClr val="000000"/>
                </a:solidFill>
                <a:effectLst/>
                <a:latin typeface="Lucida Grande"/>
              </a:rPr>
              <a:t>: arXiv:1912.01588</a:t>
            </a:r>
            <a:endParaRPr lang="en-US" sz="14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851788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357B-95AB-4CEC-932C-A7E0A44D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Monaco: What's Yours Is Mine</a:t>
            </a:r>
          </a:p>
        </p:txBody>
      </p:sp>
      <p:pic>
        <p:nvPicPr>
          <p:cNvPr id="5122" name="Picture 2" descr="Review: Monaco: What's Yours is Mine">
            <a:extLst>
              <a:ext uri="{FF2B5EF4-FFF2-40B4-BE49-F238E27FC236}">
                <a16:creationId xmlns:a16="http://schemas.microsoft.com/office/drawing/2014/main" id="{085E92D2-CF7B-4B87-8671-D96A7DAB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05561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t's Try Monaco Multiplayer - YouTube">
            <a:extLst>
              <a:ext uri="{FF2B5EF4-FFF2-40B4-BE49-F238E27FC236}">
                <a16:creationId xmlns:a16="http://schemas.microsoft.com/office/drawing/2014/main" id="{26B9D0C3-41CA-48B0-A513-A245406A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5560"/>
            <a:ext cx="5909734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08B63-FD76-4520-ABBC-B61C108414CB}"/>
              </a:ext>
            </a:extLst>
          </p:cNvPr>
          <p:cNvSpPr txBox="1"/>
          <p:nvPr/>
        </p:nvSpPr>
        <p:spPr>
          <a:xfrm>
            <a:off x="639192" y="5539665"/>
            <a:ext cx="9641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Setting: </a:t>
            </a:r>
            <a:r>
              <a:rPr lang="en-US" sz="2000" dirty="0"/>
              <a:t>A group of convicts are attempting to escape an environment</a:t>
            </a:r>
          </a:p>
          <a:p>
            <a:r>
              <a:rPr lang="en-US" sz="2000" b="1" dirty="0"/>
              <a:t>Constraints: </a:t>
            </a:r>
            <a:r>
              <a:rPr lang="en-US" sz="2000" dirty="0"/>
              <a:t>Each person has a different role, and can only access certain objects</a:t>
            </a:r>
          </a:p>
          <a:p>
            <a:r>
              <a:rPr lang="en-US" sz="2000" b="1" dirty="0"/>
              <a:t>Overall: </a:t>
            </a:r>
            <a:r>
              <a:rPr lang="en-US" sz="2000" dirty="0"/>
              <a:t>Everyone needs to coordinate every level to reach the goal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FB022-D4B5-4D52-A3A0-8ACF74408221}"/>
              </a:ext>
            </a:extLst>
          </p:cNvPr>
          <p:cNvSpPr txBox="1"/>
          <p:nvPr/>
        </p:nvSpPr>
        <p:spPr>
          <a:xfrm>
            <a:off x="7168428" y="5167508"/>
            <a:ext cx="3764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https://www.youtube.com/watch?v=Gl0RBSAPpDg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62FCF-F2C5-409A-9DBA-114E3A6E8C39}"/>
              </a:ext>
            </a:extLst>
          </p:cNvPr>
          <p:cNvSpPr txBox="1"/>
          <p:nvPr/>
        </p:nvSpPr>
        <p:spPr>
          <a:xfrm>
            <a:off x="36918" y="5167509"/>
            <a:ext cx="621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https://pixelrelated.net/2013/05/10/monaco-whats-yours-is-mine-review-oceans-four/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1323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6686-4F7B-4B55-9A8A-7F5D3C01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OpenAI’s</a:t>
            </a:r>
            <a:r>
              <a:rPr lang="en-US" dirty="0"/>
              <a:t> Heist </a:t>
            </a:r>
            <a:r>
              <a:rPr lang="en-US" dirty="0" err="1"/>
              <a:t>Procgen</a:t>
            </a:r>
            <a:r>
              <a:rPr lang="en-US" dirty="0"/>
              <a:t> Environment</a:t>
            </a:r>
          </a:p>
        </p:txBody>
      </p:sp>
      <p:pic>
        <p:nvPicPr>
          <p:cNvPr id="4" name="env_heist">
            <a:hlinkClick r:id="" action="ppaction://media"/>
            <a:extLst>
              <a:ext uri="{FF2B5EF4-FFF2-40B4-BE49-F238E27FC236}">
                <a16:creationId xmlns:a16="http://schemas.microsoft.com/office/drawing/2014/main" id="{B34993FF-1999-4B98-B8A8-08C4FB6822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3009" y="2234952"/>
            <a:ext cx="4224291" cy="4224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8586A-E3D3-4F78-99ED-DB64F9953979}"/>
              </a:ext>
            </a:extLst>
          </p:cNvPr>
          <p:cNvSpPr txBox="1"/>
          <p:nvPr/>
        </p:nvSpPr>
        <p:spPr>
          <a:xfrm>
            <a:off x="310718" y="2467992"/>
            <a:ext cx="72165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Setting: </a:t>
            </a:r>
            <a:r>
              <a:rPr lang="en-US" dirty="0"/>
              <a:t>A single agent is attempting to get to the diamond</a:t>
            </a:r>
          </a:p>
          <a:p>
            <a:endParaRPr lang="en-US" dirty="0"/>
          </a:p>
          <a:p>
            <a:r>
              <a:rPr lang="en-US" b="1" dirty="0"/>
              <a:t>Constraints: </a:t>
            </a:r>
            <a:r>
              <a:rPr lang="en-US" dirty="0"/>
              <a:t>Agent must collect colored key before opening doors</a:t>
            </a:r>
          </a:p>
          <a:p>
            <a:endParaRPr lang="en-US" b="1" dirty="0"/>
          </a:p>
          <a:p>
            <a:r>
              <a:rPr lang="en-US" b="1" dirty="0"/>
              <a:t>Levels: </a:t>
            </a:r>
            <a:r>
              <a:rPr lang="en-US" dirty="0" err="1"/>
              <a:t>Procgen</a:t>
            </a:r>
            <a:r>
              <a:rPr lang="en-US" dirty="0"/>
              <a:t> procedurally generates levels randomly</a:t>
            </a:r>
          </a:p>
          <a:p>
            <a:endParaRPr lang="en-US" dirty="0"/>
          </a:p>
          <a:p>
            <a:r>
              <a:rPr lang="en-US" b="1" dirty="0"/>
              <a:t>Overall: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 problem because of lack of rewards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able to generalize because env is random</a:t>
            </a:r>
          </a:p>
          <a:p>
            <a:endParaRPr lang="en-US" dirty="0"/>
          </a:p>
          <a:p>
            <a:r>
              <a:rPr lang="en-US" b="1" dirty="0" err="1"/>
              <a:t>OpenAI’s</a:t>
            </a:r>
            <a:r>
              <a:rPr lang="en-US" b="1" dirty="0"/>
              <a:t> baseline in order to generalize: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PPO w/ IMPALA CNN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200M timesteps on 100M different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~24 GPU hours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09074-71BE-4F08-A7FD-BCAD8B7BEF30}"/>
              </a:ext>
            </a:extLst>
          </p:cNvPr>
          <p:cNvSpPr txBox="1"/>
          <p:nvPr/>
        </p:nvSpPr>
        <p:spPr>
          <a:xfrm>
            <a:off x="7690759" y="6550223"/>
            <a:ext cx="4008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https://openai.com/blog/procgen-benchmark/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1384B-B6DF-4EF8-B8A8-A2BDA1993AF1}"/>
              </a:ext>
            </a:extLst>
          </p:cNvPr>
          <p:cNvSpPr txBox="1"/>
          <p:nvPr/>
        </p:nvSpPr>
        <p:spPr>
          <a:xfrm rot="19633436">
            <a:off x="1305497" y="3485358"/>
            <a:ext cx="894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CHALLENGE ACCEPTED!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2FF1B-92A2-4CD9-AB23-D3A469062808}"/>
              </a:ext>
            </a:extLst>
          </p:cNvPr>
          <p:cNvSpPr txBox="1"/>
          <p:nvPr/>
        </p:nvSpPr>
        <p:spPr>
          <a:xfrm>
            <a:off x="3639417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https://arxiv.org/abs/1912.01588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D091-A5D0-4B96-8702-4E623569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9A27F-5768-4D62-BC57-749BD8B148A3}"/>
              </a:ext>
            </a:extLst>
          </p:cNvPr>
          <p:cNvSpPr txBox="1"/>
          <p:nvPr/>
        </p:nvSpPr>
        <p:spPr>
          <a:xfrm>
            <a:off x="310718" y="2467992"/>
            <a:ext cx="82432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Network: </a:t>
            </a:r>
            <a:r>
              <a:rPr lang="en-US" dirty="0"/>
              <a:t>Baseline</a:t>
            </a:r>
            <a:r>
              <a:rPr lang="en-US" b="1" dirty="0"/>
              <a:t> </a:t>
            </a:r>
            <a:r>
              <a:rPr lang="en-US" dirty="0"/>
              <a:t>IMPALA CNN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Convolutional Sequences (CS)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CS = 2D Conv -&gt; Max Pooling -&gt; Residual Block -&gt; Residual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Residual Block = 2x 2D Conv w/ </a:t>
            </a:r>
            <a:r>
              <a:rPr lang="en-US" dirty="0" err="1"/>
              <a:t>ReLU</a:t>
            </a:r>
            <a:r>
              <a:rPr lang="en-US" dirty="0"/>
              <a:t> activations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Overall: </a:t>
            </a:r>
            <a:r>
              <a:rPr lang="en-US" dirty="0"/>
              <a:t>18 layers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Method: </a:t>
            </a:r>
            <a:r>
              <a:rPr lang="en-US" dirty="0"/>
              <a:t>PPO w/ </a:t>
            </a:r>
            <a:r>
              <a:rPr lang="en-US" dirty="0" err="1"/>
              <a:t>Tensorflow</a:t>
            </a:r>
            <a:r>
              <a:rPr lang="en-US" dirty="0"/>
              <a:t> backend using </a:t>
            </a:r>
            <a:r>
              <a:rPr lang="en-US" dirty="0" err="1"/>
              <a:t>OpenAI’s</a:t>
            </a:r>
            <a:r>
              <a:rPr lang="en-US" dirty="0"/>
              <a:t> baselines</a:t>
            </a:r>
          </a:p>
          <a:p>
            <a:endParaRPr lang="en-US" dirty="0"/>
          </a:p>
          <a:p>
            <a:r>
              <a:rPr lang="en-US" b="1" dirty="0"/>
              <a:t>Training: </a:t>
            </a:r>
            <a:r>
              <a:rPr lang="en-US" dirty="0"/>
              <a:t>25M timesteps on 10M levels on Google </a:t>
            </a:r>
            <a:r>
              <a:rPr lang="en-US" dirty="0" err="1"/>
              <a:t>Colab</a:t>
            </a:r>
            <a:r>
              <a:rPr lang="en-US" dirty="0"/>
              <a:t> for ~6 hours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Problems: </a:t>
            </a:r>
            <a:r>
              <a:rPr lang="en-US" dirty="0"/>
              <a:t>Net is too big, and did not run for enough timesteps to generalize</a:t>
            </a:r>
            <a:endParaRPr lang="en-US" b="1" dirty="0"/>
          </a:p>
        </p:txBody>
      </p:sp>
      <p:pic>
        <p:nvPicPr>
          <p:cNvPr id="7" name="heist_agent_run">
            <a:hlinkClick r:id="" action="ppaction://media"/>
            <a:extLst>
              <a:ext uri="{FF2B5EF4-FFF2-40B4-BE49-F238E27FC236}">
                <a16:creationId xmlns:a16="http://schemas.microsoft.com/office/drawing/2014/main" id="{909318C2-7603-4190-8711-22C42F3265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4018" y="2989217"/>
            <a:ext cx="2504553" cy="25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D344-838E-446E-9EDD-4E14FD5F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775-912A-4ACE-8A4B-E0B060FC6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Modify network</a:t>
            </a:r>
          </a:p>
          <a:p>
            <a:pPr lvl="1"/>
            <a:r>
              <a:rPr lang="en-US" dirty="0"/>
              <a:t>Use fewer residual blocks and convolutional sequences</a:t>
            </a:r>
          </a:p>
          <a:p>
            <a:pPr lvl="1"/>
            <a:r>
              <a:rPr lang="en-US" dirty="0"/>
              <a:t>Add LSTM to end of CNN to push for memory </a:t>
            </a:r>
          </a:p>
          <a:p>
            <a:pPr marL="514350" indent="-514350">
              <a:buAutoNum type="arabicPeriod"/>
            </a:pPr>
            <a:r>
              <a:rPr lang="en-US" dirty="0"/>
              <a:t>Retrain with more available levels (100M)</a:t>
            </a:r>
          </a:p>
          <a:p>
            <a:pPr marL="514350" indent="-514350">
              <a:buAutoNum type="arabicPeriod"/>
            </a:pPr>
            <a:r>
              <a:rPr lang="en-US" dirty="0"/>
              <a:t>Modify environment:</a:t>
            </a:r>
          </a:p>
          <a:p>
            <a:pPr lvl="1"/>
            <a:r>
              <a:rPr lang="en-US" dirty="0"/>
              <a:t>Modify reward to entice agent to collect keys</a:t>
            </a:r>
          </a:p>
          <a:p>
            <a:pPr lvl="1"/>
            <a:r>
              <a:rPr lang="en-US" dirty="0"/>
              <a:t>Add support for MARL &amp; drive exploration and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28826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inforcement Learning | Programmer Humor Meme on ME.ME">
            <a:extLst>
              <a:ext uri="{FF2B5EF4-FFF2-40B4-BE49-F238E27FC236}">
                <a16:creationId xmlns:a16="http://schemas.microsoft.com/office/drawing/2014/main" id="{4283A056-961C-4697-8108-B7BC8FAF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45" y="352564"/>
            <a:ext cx="5047510" cy="58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B8535-6DC0-4FEC-8E71-58EEC15BB549}"/>
              </a:ext>
            </a:extLst>
          </p:cNvPr>
          <p:cNvSpPr txBox="1"/>
          <p:nvPr/>
        </p:nvSpPr>
        <p:spPr>
          <a:xfrm>
            <a:off x="2752841" y="6139984"/>
            <a:ext cx="668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https://me.me/i/reinforcement-learning-ac1b289d0f454935b8bd60b458df07ef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6909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C63C-F740-455D-A507-7F03B18C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942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A863-5DBD-4F78-9AF3-F6C4C622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1C8E-E83D-4B8E-A9A1-FA804494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Rising senior studying computer engineering</a:t>
            </a:r>
          </a:p>
          <a:p>
            <a:r>
              <a:rPr lang="en-US" dirty="0"/>
              <a:t>Currently interning at Qualcomm for the summer</a:t>
            </a:r>
          </a:p>
          <a:p>
            <a:r>
              <a:rPr lang="en-US" dirty="0"/>
              <a:t>Originally from Pittsburgh, PA</a:t>
            </a:r>
          </a:p>
          <a:p>
            <a:r>
              <a:rPr lang="en-US" dirty="0"/>
              <a:t>Favorites</a:t>
            </a:r>
          </a:p>
          <a:p>
            <a:pPr lvl="1"/>
            <a:r>
              <a:rPr lang="en-US" dirty="0"/>
              <a:t>Color: </a:t>
            </a:r>
            <a:r>
              <a:rPr lang="en-US" b="1" dirty="0">
                <a:solidFill>
                  <a:srgbClr val="000080"/>
                </a:solidFill>
              </a:rPr>
              <a:t>Navy Blue</a:t>
            </a:r>
          </a:p>
          <a:p>
            <a:pPr lvl="1"/>
            <a:r>
              <a:rPr lang="en-US" dirty="0"/>
              <a:t>Food: Paneer</a:t>
            </a:r>
          </a:p>
          <a:p>
            <a:r>
              <a:rPr lang="en-US" dirty="0"/>
              <a:t>Started playing the violin in the third grade</a:t>
            </a:r>
          </a:p>
          <a:p>
            <a:endParaRPr lang="en-US" dirty="0"/>
          </a:p>
        </p:txBody>
      </p:sp>
      <p:pic>
        <p:nvPicPr>
          <p:cNvPr id="1026" name="Picture 2" descr="PSA: Stop using the wrong Illinois logos - The Champaign Room">
            <a:extLst>
              <a:ext uri="{FF2B5EF4-FFF2-40B4-BE49-F238E27FC236}">
                <a16:creationId xmlns:a16="http://schemas.microsoft.com/office/drawing/2014/main" id="{FB9A6E26-2CDD-402E-AE74-ED4AD01B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76" y="1258824"/>
            <a:ext cx="1177031" cy="11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nd New: New Logo and Identity for Qualcomm by Interbrand">
            <a:extLst>
              <a:ext uri="{FF2B5EF4-FFF2-40B4-BE49-F238E27FC236}">
                <a16:creationId xmlns:a16="http://schemas.microsoft.com/office/drawing/2014/main" id="{BF3AECF1-512C-423A-8EE2-F92BCD2B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98" y="26737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 : Pittsburgh 3 in 1 Logo Magnet 8&quot; : Everything Else">
            <a:extLst>
              <a:ext uri="{FF2B5EF4-FFF2-40B4-BE49-F238E27FC236}">
                <a16:creationId xmlns:a16="http://schemas.microsoft.com/office/drawing/2014/main" id="{A9A05EF8-BD61-4EE6-8C63-AB27DC0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50" y="3978735"/>
            <a:ext cx="991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ahi Matar Paneer (Restaurant Style Shahi Paneer) Mughlai">
            <a:extLst>
              <a:ext uri="{FF2B5EF4-FFF2-40B4-BE49-F238E27FC236}">
                <a16:creationId xmlns:a16="http://schemas.microsoft.com/office/drawing/2014/main" id="{43A004D3-7D57-408E-B41F-F05E57CC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78" y="5399162"/>
            <a:ext cx="14630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8D13-7028-426A-989B-83464E44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Over this summer, I was interested in learning more about…</a:t>
            </a:r>
          </a:p>
        </p:txBody>
      </p:sp>
      <p:pic>
        <p:nvPicPr>
          <p:cNvPr id="1026" name="Picture 2" descr="Individual, man, people, person icon">
            <a:extLst>
              <a:ext uri="{FF2B5EF4-FFF2-40B4-BE49-F238E27FC236}">
                <a16:creationId xmlns:a16="http://schemas.microsoft.com/office/drawing/2014/main" id="{2402A226-30BF-4D76-B4F4-C8A566E2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785"/>
            <a:ext cx="1811045" cy="18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Makes Collaborative Robots Ergonomic?">
            <a:extLst>
              <a:ext uri="{FF2B5EF4-FFF2-40B4-BE49-F238E27FC236}">
                <a16:creationId xmlns:a16="http://schemas.microsoft.com/office/drawing/2014/main" id="{36D420D5-B3E6-4027-9273-C653D825A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7" y="2407887"/>
            <a:ext cx="2226813" cy="13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92331-B6B3-4958-9BA2-7625AD080BFF}"/>
              </a:ext>
            </a:extLst>
          </p:cNvPr>
          <p:cNvSpPr txBox="1"/>
          <p:nvPr/>
        </p:nvSpPr>
        <p:spPr>
          <a:xfrm>
            <a:off x="2545580" y="3783384"/>
            <a:ext cx="33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Human-Robot Collaboration</a:t>
            </a:r>
          </a:p>
        </p:txBody>
      </p:sp>
      <p:pic>
        <p:nvPicPr>
          <p:cNvPr id="1036" name="Picture 12" descr="Trust icon Stock Vectors, Royalty Free Trust icon Illustrations ...">
            <a:extLst>
              <a:ext uri="{FF2B5EF4-FFF2-40B4-BE49-F238E27FC236}">
                <a16:creationId xmlns:a16="http://schemas.microsoft.com/office/drawing/2014/main" id="{4C7D04C4-46C7-4611-B525-E8EFB5DBC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12873" r="19277" b="31618"/>
          <a:stretch/>
        </p:blipFill>
        <p:spPr bwMode="auto">
          <a:xfrm>
            <a:off x="7142793" y="2407887"/>
            <a:ext cx="1442803" cy="13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84A5A-BE45-4A15-913B-754D51BDB202}"/>
              </a:ext>
            </a:extLst>
          </p:cNvPr>
          <p:cNvSpPr txBox="1"/>
          <p:nvPr/>
        </p:nvSpPr>
        <p:spPr>
          <a:xfrm>
            <a:off x="6199632" y="3783815"/>
            <a:ext cx="33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Modelling Trust in Robots 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B378EF9-C84E-4F4F-999B-30B3F6EC9713}"/>
              </a:ext>
            </a:extLst>
          </p:cNvPr>
          <p:cNvSpPr/>
          <p:nvPr/>
        </p:nvSpPr>
        <p:spPr>
          <a:xfrm>
            <a:off x="1367160" y="1676426"/>
            <a:ext cx="10679837" cy="5079481"/>
          </a:xfrm>
          <a:prstGeom prst="cloudCallout">
            <a:avLst>
              <a:gd name="adj1" fmla="val -48370"/>
              <a:gd name="adj2" fmla="val 347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Work Group Icons - Download Free Vector Icons | Noun Project">
            <a:extLst>
              <a:ext uri="{FF2B5EF4-FFF2-40B4-BE49-F238E27FC236}">
                <a16:creationId xmlns:a16="http://schemas.microsoft.com/office/drawing/2014/main" id="{B601EB17-674E-4F1E-A073-9D63A33A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38" y="4207289"/>
            <a:ext cx="1375497" cy="13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54C0C-9194-4F14-932B-707C4C272EB2}"/>
              </a:ext>
            </a:extLst>
          </p:cNvPr>
          <p:cNvSpPr txBox="1"/>
          <p:nvPr/>
        </p:nvSpPr>
        <p:spPr>
          <a:xfrm>
            <a:off x="4291178" y="5636928"/>
            <a:ext cx="131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MARL</a:t>
            </a:r>
          </a:p>
        </p:txBody>
      </p:sp>
      <p:pic>
        <p:nvPicPr>
          <p:cNvPr id="1042" name="Picture 18" descr="Exploration Icons - Download Free Vector Icons | Noun Project">
            <a:extLst>
              <a:ext uri="{FF2B5EF4-FFF2-40B4-BE49-F238E27FC236}">
                <a16:creationId xmlns:a16="http://schemas.microsoft.com/office/drawing/2014/main" id="{D6066A08-A209-4F43-B4A2-5C1F2114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66" y="4194125"/>
            <a:ext cx="1442803" cy="1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9664F-B904-455B-A5D3-EE1707617581}"/>
              </a:ext>
            </a:extLst>
          </p:cNvPr>
          <p:cNvSpPr txBox="1"/>
          <p:nvPr/>
        </p:nvSpPr>
        <p:spPr>
          <a:xfrm>
            <a:off x="6372745" y="5635830"/>
            <a:ext cx="181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Encouraging Exploration</a:t>
            </a:r>
          </a:p>
        </p:txBody>
      </p:sp>
    </p:spTree>
    <p:extLst>
      <p:ext uri="{BB962C8B-B14F-4D97-AF65-F5344CB8AC3E}">
        <p14:creationId xmlns:p14="http://schemas.microsoft.com/office/powerpoint/2010/main" val="41426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2DC-8195-4327-BBF0-5C5C28F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C4EE-3F7F-469F-81CA-ABD42E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sz="3200" dirty="0"/>
              <a:t>Multi-Agent Reinforcement Learning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Learning to Teach in Cooperative MARL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Encouraging Exploration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MARL Applied to a Cool Heist Game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2EC0A-A57D-4DB3-A9E9-A7CE59D2D73C}"/>
              </a:ext>
            </a:extLst>
          </p:cNvPr>
          <p:cNvSpPr txBox="1"/>
          <p:nvPr/>
        </p:nvSpPr>
        <p:spPr>
          <a:xfrm>
            <a:off x="133905" y="6172200"/>
            <a:ext cx="1192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Buşoniu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L.,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Babuška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R., De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Schutter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B. (2010)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Multi-agent Reinforcement Learning: An Overview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In: Srinivasan D., Jain L.C. (eds) Innovations in Multi-Agent Systems and Applications - 1. Studies in Computational Intelligence, vol 310. Springer, Berlin, Heidelberg. https://doi.org/10.1007/978-3-642-14435-6_7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21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4C6F-B8F5-4AAC-AFB9-FE25769D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MARL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F8EB-0247-4647-9E32-3421D8E4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3120"/>
            <a:ext cx="10168128" cy="12683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can generalize the single-agent RL problem for multi-agents through a </a:t>
            </a:r>
            <a:r>
              <a:rPr lang="en-US" i="1" dirty="0"/>
              <a:t>Stochastic Game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9560B-7840-4B43-86ED-91BC78797D2D}"/>
              </a:ext>
            </a:extLst>
          </p:cNvPr>
          <p:cNvSpPr txBox="1"/>
          <p:nvPr/>
        </p:nvSpPr>
        <p:spPr>
          <a:xfrm>
            <a:off x="363984" y="3486528"/>
            <a:ext cx="6897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venir Next LT Pro (Body)"/>
              </a:rPr>
              <a:t>n</a:t>
            </a:r>
            <a:r>
              <a:rPr lang="en-US" sz="2400" dirty="0">
                <a:latin typeface="Avenir Next LT Pro (Body)"/>
              </a:rPr>
              <a:t> – # of agents</a:t>
            </a:r>
          </a:p>
          <a:p>
            <a:r>
              <a:rPr lang="en-US" sz="2400" i="1" dirty="0">
                <a:latin typeface="Avenir Next LT Pro (Body)"/>
              </a:rPr>
              <a:t>X</a:t>
            </a:r>
            <a:r>
              <a:rPr lang="en-US" sz="2400" dirty="0">
                <a:latin typeface="Avenir Next LT Pro (Body)"/>
              </a:rPr>
              <a:t> – set of states</a:t>
            </a:r>
          </a:p>
          <a:p>
            <a:r>
              <a:rPr lang="en-US" sz="2400" b="1" i="1" dirty="0">
                <a:latin typeface="Avenir Next LT Pro (Body)"/>
              </a:rPr>
              <a:t>U</a:t>
            </a:r>
            <a:r>
              <a:rPr lang="en-US" sz="2400" b="1" dirty="0">
                <a:latin typeface="Avenir Next LT Pro (Body)"/>
              </a:rPr>
              <a:t> </a:t>
            </a:r>
            <a:r>
              <a:rPr lang="en-US" sz="2400" dirty="0">
                <a:latin typeface="Avenir Next LT Pro (Body)"/>
              </a:rPr>
              <a:t>= {</a:t>
            </a:r>
            <a:r>
              <a:rPr lang="en-US" sz="2400" i="1" dirty="0">
                <a:latin typeface="Avenir Next LT Pro (Body)"/>
              </a:rPr>
              <a:t>U</a:t>
            </a:r>
            <a:r>
              <a:rPr lang="en-US" sz="2400" i="1" baseline="-25000" dirty="0">
                <a:latin typeface="Avenir Next LT Pro (Body)"/>
              </a:rPr>
              <a:t>1</a:t>
            </a:r>
            <a:r>
              <a:rPr lang="en-US" sz="2400" dirty="0">
                <a:latin typeface="Avenir Next LT Pro (Body)"/>
              </a:rPr>
              <a:t>…</a:t>
            </a:r>
            <a:r>
              <a:rPr lang="en-US" sz="2400" i="1" dirty="0">
                <a:latin typeface="Avenir Next LT Pro (Body)"/>
              </a:rPr>
              <a:t>U</a:t>
            </a:r>
            <a:r>
              <a:rPr lang="en-US" sz="2400" i="1" baseline="-25000" dirty="0">
                <a:latin typeface="Avenir Next LT Pro (Body)"/>
              </a:rPr>
              <a:t>n</a:t>
            </a:r>
            <a:r>
              <a:rPr lang="en-US" sz="2400" dirty="0">
                <a:latin typeface="Avenir Next LT Pro (Body)"/>
              </a:rPr>
              <a:t>} – joint action space of all agents</a:t>
            </a:r>
          </a:p>
          <a:p>
            <a:r>
              <a:rPr lang="en-US" sz="2400" b="0" i="0" dirty="0">
                <a:effectLst/>
                <a:latin typeface="Avenir Next LT Pro (Body)"/>
              </a:rPr>
              <a:t>ƒ – state transition probabilities</a:t>
            </a:r>
          </a:p>
          <a:p>
            <a:r>
              <a:rPr lang="el-GR" sz="2400" i="1" dirty="0">
                <a:latin typeface="Avenir Next LT Pro (Body)"/>
                <a:ea typeface="Cambria Math" panose="02040503050406030204" pitchFamily="18" charset="0"/>
              </a:rPr>
              <a:t>ρ</a:t>
            </a:r>
            <a:r>
              <a:rPr lang="en-US" sz="2400" i="1" baseline="-25000" dirty="0">
                <a:latin typeface="Avenir Next LT Pro (Body)"/>
                <a:ea typeface="Cambria Math" panose="02040503050406030204" pitchFamily="18" charset="0"/>
              </a:rPr>
              <a:t>1</a:t>
            </a:r>
            <a:r>
              <a:rPr lang="en-US" sz="2400" dirty="0">
                <a:latin typeface="Avenir Next LT Pro (Body)"/>
                <a:ea typeface="Cambria Math" panose="02040503050406030204" pitchFamily="18" charset="0"/>
              </a:rPr>
              <a:t>...</a:t>
            </a:r>
            <a:r>
              <a:rPr lang="el-GR" sz="2400" i="1" dirty="0">
                <a:latin typeface="Avenir Next LT Pro (Body)"/>
                <a:ea typeface="Cambria Math" panose="02040503050406030204" pitchFamily="18" charset="0"/>
              </a:rPr>
              <a:t>ρ</a:t>
            </a:r>
            <a:r>
              <a:rPr lang="en-US" sz="2400" i="1" baseline="-25000" dirty="0">
                <a:latin typeface="Avenir Next LT Pro (Body)"/>
                <a:ea typeface="Cambria Math" panose="02040503050406030204" pitchFamily="18" charset="0"/>
              </a:rPr>
              <a:t>n</a:t>
            </a:r>
            <a:r>
              <a:rPr lang="en-US" sz="2400" i="1" dirty="0">
                <a:latin typeface="Avenir Next LT Pro (Body)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Avenir Next LT Pro (Body)"/>
                <a:ea typeface="Cambria Math" panose="02040503050406030204" pitchFamily="18" charset="0"/>
              </a:rPr>
              <a:t>– reward functions of agents 1…n </a:t>
            </a:r>
          </a:p>
          <a:p>
            <a:r>
              <a:rPr lang="en-US" sz="2400" b="1" i="1" dirty="0">
                <a:latin typeface="Avenir Next LT Pro (Body)"/>
              </a:rPr>
              <a:t>h</a:t>
            </a:r>
            <a:r>
              <a:rPr lang="en-US" sz="2400" dirty="0">
                <a:latin typeface="Avenir Next LT Pro (Body)"/>
              </a:rPr>
              <a:t> – joint policy of all agents</a:t>
            </a:r>
          </a:p>
          <a:p>
            <a:r>
              <a:rPr lang="en-US" sz="2400" i="1" dirty="0">
                <a:latin typeface="Avenir Next LT Pro (Body)"/>
              </a:rPr>
              <a:t>r</a:t>
            </a:r>
            <a:r>
              <a:rPr lang="en-US" sz="2400" baseline="-25000" dirty="0">
                <a:latin typeface="Avenir Next LT Pro (Body)"/>
              </a:rPr>
              <a:t>i,k+1</a:t>
            </a:r>
            <a:r>
              <a:rPr lang="en-US" sz="2400" dirty="0">
                <a:latin typeface="Avenir Next LT Pro (Body)"/>
              </a:rPr>
              <a:t> – reward of agent i from timestep 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87A8-3B48-4F21-AB4E-6997ABE2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72" y="3922764"/>
            <a:ext cx="3826124" cy="1043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3D97B-D623-4F7A-8981-7ECAF91D7EEF}"/>
              </a:ext>
            </a:extLst>
          </p:cNvPr>
          <p:cNvSpPr txBox="1"/>
          <p:nvPr/>
        </p:nvSpPr>
        <p:spPr>
          <a:xfrm>
            <a:off x="6832933" y="3527674"/>
            <a:ext cx="507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*Return of Agent i w/ joint policy </a:t>
            </a:r>
            <a:r>
              <a:rPr lang="en-US" sz="2400" b="1" i="1" dirty="0"/>
              <a:t>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FE1CF-B8F3-433E-901E-0FCCBAD3F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03" b="14713"/>
          <a:stretch/>
        </p:blipFill>
        <p:spPr>
          <a:xfrm>
            <a:off x="6759941" y="5630991"/>
            <a:ext cx="5227873" cy="404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53CF1A-E2DB-422F-8253-D0410030AF3A}"/>
              </a:ext>
            </a:extLst>
          </p:cNvPr>
          <p:cNvSpPr txBox="1"/>
          <p:nvPr/>
        </p:nvSpPr>
        <p:spPr>
          <a:xfrm>
            <a:off x="6832933" y="5130509"/>
            <a:ext cx="507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*Q-</a:t>
            </a:r>
            <a:r>
              <a:rPr lang="en-US" sz="2400" dirty="0" err="1"/>
              <a:t>func</a:t>
            </a:r>
            <a:r>
              <a:rPr lang="en-US" sz="2400" dirty="0"/>
              <a:t> of Agent i w/ joint policy </a:t>
            </a:r>
            <a:r>
              <a:rPr lang="en-US" sz="2400" b="1" i="1" dirty="0"/>
              <a:t>h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8112D-B676-4EFC-88E2-DAB336D2F7FB}"/>
              </a:ext>
            </a:extLst>
          </p:cNvPr>
          <p:cNvSpPr txBox="1"/>
          <p:nvPr/>
        </p:nvSpPr>
        <p:spPr>
          <a:xfrm>
            <a:off x="1207489" y="6406563"/>
            <a:ext cx="998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*Rewards of agents depend on the joint action, so returns and q-</a:t>
            </a:r>
            <a:r>
              <a:rPr lang="en-US" dirty="0" err="1"/>
              <a:t>vals</a:t>
            </a:r>
            <a:r>
              <a:rPr lang="en-US" dirty="0"/>
              <a:t> depend on joint 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56AD5-CAD6-460A-B21F-1F435B0E3357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6599-5C06-4DC3-B709-6F475FC7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MARL Game Settings</a:t>
            </a:r>
          </a:p>
        </p:txBody>
      </p:sp>
      <p:pic>
        <p:nvPicPr>
          <p:cNvPr id="1036" name="Picture 12" descr="Octopus Free Icon of Game Icons">
            <a:extLst>
              <a:ext uri="{FF2B5EF4-FFF2-40B4-BE49-F238E27FC236}">
                <a16:creationId xmlns:a16="http://schemas.microsoft.com/office/drawing/2014/main" id="{181EC01F-8818-474A-A571-A9173B48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3" y="4476737"/>
            <a:ext cx="1347538" cy="13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me Level Icons - Download Free Vector Icons | Noun Project">
            <a:extLst>
              <a:ext uri="{FF2B5EF4-FFF2-40B4-BE49-F238E27FC236}">
                <a16:creationId xmlns:a16="http://schemas.microsoft.com/office/drawing/2014/main" id="{D715715E-2D3F-4D04-8C46-081195FE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94" y="4472139"/>
            <a:ext cx="1315291" cy="13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5C2C0A-1C23-4C60-B34B-27F3470968A9}"/>
              </a:ext>
            </a:extLst>
          </p:cNvPr>
          <p:cNvGrpSpPr/>
          <p:nvPr/>
        </p:nvGrpSpPr>
        <p:grpSpPr>
          <a:xfrm>
            <a:off x="908304" y="2117558"/>
            <a:ext cx="3249219" cy="1889520"/>
            <a:chOff x="908304" y="2117558"/>
            <a:chExt cx="3249219" cy="1889520"/>
          </a:xfrm>
        </p:grpSpPr>
        <p:pic>
          <p:nvPicPr>
            <p:cNvPr id="1028" name="Picture 4" descr="Team free vector icons designed by Freepik | Vector icon design ...">
              <a:extLst>
                <a:ext uri="{FF2B5EF4-FFF2-40B4-BE49-F238E27FC236}">
                  <a16:creationId xmlns:a16="http://schemas.microsoft.com/office/drawing/2014/main" id="{BBE22D95-8C9D-4569-BF1D-74914B724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146" y="2117558"/>
              <a:ext cx="1347537" cy="134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4ACABF-B59C-46AC-BC32-130B8CC9DEB5}"/>
                </a:ext>
              </a:extLst>
            </p:cNvPr>
            <p:cNvSpPr txBox="1"/>
            <p:nvPr/>
          </p:nvSpPr>
          <p:spPr>
            <a:xfrm>
              <a:off x="908304" y="3545413"/>
              <a:ext cx="3249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Fully-Cooperative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7031A0-7419-416B-9E21-512B786DFD31}"/>
              </a:ext>
            </a:extLst>
          </p:cNvPr>
          <p:cNvGrpSpPr/>
          <p:nvPr/>
        </p:nvGrpSpPr>
        <p:grpSpPr>
          <a:xfrm>
            <a:off x="4471391" y="2197876"/>
            <a:ext cx="3249219" cy="1809202"/>
            <a:chOff x="3901253" y="2197876"/>
            <a:chExt cx="3249219" cy="1809202"/>
          </a:xfrm>
        </p:grpSpPr>
        <p:pic>
          <p:nvPicPr>
            <p:cNvPr id="1030" name="Picture 6" descr="Compete Icon #396741 - Free Icons Library">
              <a:extLst>
                <a:ext uri="{FF2B5EF4-FFF2-40B4-BE49-F238E27FC236}">
                  <a16:creationId xmlns:a16="http://schemas.microsoft.com/office/drawing/2014/main" id="{8F67B11E-BC22-4FCC-84FA-3426B4733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095" y="2197876"/>
              <a:ext cx="1347537" cy="134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B0249B-E143-4517-B747-481EDDA0D04E}"/>
                </a:ext>
              </a:extLst>
            </p:cNvPr>
            <p:cNvSpPr txBox="1"/>
            <p:nvPr/>
          </p:nvSpPr>
          <p:spPr>
            <a:xfrm>
              <a:off x="3901253" y="3545413"/>
              <a:ext cx="3249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Fully-Competitive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0D77A9-60C3-49E5-8E43-F46C3E21B1AC}"/>
              </a:ext>
            </a:extLst>
          </p:cNvPr>
          <p:cNvGrpSpPr/>
          <p:nvPr/>
        </p:nvGrpSpPr>
        <p:grpSpPr>
          <a:xfrm>
            <a:off x="8034477" y="2117559"/>
            <a:ext cx="3249219" cy="1889518"/>
            <a:chOff x="8034477" y="2117559"/>
            <a:chExt cx="3249219" cy="1889518"/>
          </a:xfrm>
        </p:grpSpPr>
        <p:pic>
          <p:nvPicPr>
            <p:cNvPr id="1032" name="Picture 8" descr="Mix Icon #391327 - Free Icons Library">
              <a:extLst>
                <a:ext uri="{FF2B5EF4-FFF2-40B4-BE49-F238E27FC236}">
                  <a16:creationId xmlns:a16="http://schemas.microsoft.com/office/drawing/2014/main" id="{1D6AD8D1-3FE7-4CAE-8595-44AB649AA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2" t="36878" r="4171" b="35147"/>
            <a:stretch/>
          </p:blipFill>
          <p:spPr bwMode="auto">
            <a:xfrm>
              <a:off x="8985319" y="2117559"/>
              <a:ext cx="1347537" cy="14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9F6691-39D2-41EB-A8CE-C62688ED2AE1}"/>
                </a:ext>
              </a:extLst>
            </p:cNvPr>
            <p:cNvSpPr txBox="1"/>
            <p:nvPr/>
          </p:nvSpPr>
          <p:spPr>
            <a:xfrm>
              <a:off x="8034477" y="3545412"/>
              <a:ext cx="3249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Mixed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C1E8B0-C8FF-4302-882C-CC9459674996}"/>
              </a:ext>
            </a:extLst>
          </p:cNvPr>
          <p:cNvSpPr txBox="1"/>
          <p:nvPr/>
        </p:nvSpPr>
        <p:spPr>
          <a:xfrm>
            <a:off x="1859145" y="5847695"/>
            <a:ext cx="401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Static (Stateless) Game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305E1-A02E-4915-9CE5-435486BD47E1}"/>
              </a:ext>
            </a:extLst>
          </p:cNvPr>
          <p:cNvSpPr txBox="1"/>
          <p:nvPr/>
        </p:nvSpPr>
        <p:spPr>
          <a:xfrm>
            <a:off x="6317223" y="5847695"/>
            <a:ext cx="401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Stage Game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98A498-CE98-4C78-B3D8-5943E6AF2660}"/>
              </a:ext>
            </a:extLst>
          </p:cNvPr>
          <p:cNvSpPr/>
          <p:nvPr/>
        </p:nvSpPr>
        <p:spPr>
          <a:xfrm>
            <a:off x="1115568" y="2117558"/>
            <a:ext cx="2766621" cy="19698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3E94B6-845E-4839-B21A-E478235FA2EA}"/>
              </a:ext>
            </a:extLst>
          </p:cNvPr>
          <p:cNvSpPr/>
          <p:nvPr/>
        </p:nvSpPr>
        <p:spPr>
          <a:xfrm>
            <a:off x="6954728" y="4369695"/>
            <a:ext cx="2766621" cy="19698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8331-B02D-4C34-8CA8-1F39D45C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to Consider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854934-EE55-4FFD-9038-6E6EC58CB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798762"/>
              </p:ext>
            </p:extLst>
          </p:nvPr>
        </p:nvGraphicFramePr>
        <p:xfrm>
          <a:off x="1116013" y="2478088"/>
          <a:ext cx="101679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4272211491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735739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27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Experience sharing makes training faster, and train policies with 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Exponential complexity of state and action space, as well as computation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0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When an agent fails, others can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Hard to specify goal because agents’ rewards are correlated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1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Agents can exploit the decentralized nature of a global task, and speed up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Nonstationary problem – Models of other agents must adapt as they learn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0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EF0F4"/>
                          </a:solidFill>
                        </a:rPr>
                        <a:t>Agents must coordinate with (or at least consider) others to get max reward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5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BE1E9"/>
                          </a:solidFill>
                        </a:rPr>
                        <a:t>Must balance exploration amount in order to learn about other agents, but also not destabilize the learning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1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87B593-9E88-472A-9015-7AC3549B3973}"/>
              </a:ext>
            </a:extLst>
          </p:cNvPr>
          <p:cNvSpPr txBox="1"/>
          <p:nvPr/>
        </p:nvSpPr>
        <p:spPr>
          <a:xfrm>
            <a:off x="4778406" y="25843"/>
            <a:ext cx="8029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https://link.springer.com/chapter/10.1007/978-3-642-14435-6_7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4886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8E5E2"/>
      </a:lt2>
      <a:accent1>
        <a:srgbClr val="8FA5C2"/>
      </a:accent1>
      <a:accent2>
        <a:srgbClr val="7AAAB2"/>
      </a:accent2>
      <a:accent3>
        <a:srgbClr val="80AA9F"/>
      </a:accent3>
      <a:accent4>
        <a:srgbClr val="77AF89"/>
      </a:accent4>
      <a:accent5>
        <a:srgbClr val="86AB81"/>
      </a:accent5>
      <a:accent6>
        <a:srgbClr val="90AA74"/>
      </a:accent6>
      <a:hlink>
        <a:srgbClr val="997E5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2818</Words>
  <Application>Microsoft Office PowerPoint</Application>
  <PresentationFormat>Widescreen</PresentationFormat>
  <Paragraphs>345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Avenir Next LT Pro</vt:lpstr>
      <vt:lpstr>Avenir Next LT Pro (Body)</vt:lpstr>
      <vt:lpstr>Calibri</vt:lpstr>
      <vt:lpstr>Cambria Math</vt:lpstr>
      <vt:lpstr>Lucida Grande</vt:lpstr>
      <vt:lpstr>Source Sans Pro</vt:lpstr>
      <vt:lpstr>AccentBoxVTI</vt:lpstr>
      <vt:lpstr>Topics in Multi-Agent RL</vt:lpstr>
      <vt:lpstr>Agenda</vt:lpstr>
      <vt:lpstr>Agenda</vt:lpstr>
      <vt:lpstr>A little bit about myself</vt:lpstr>
      <vt:lpstr>Over this summer, I was interested in learning more about…</vt:lpstr>
      <vt:lpstr>Agenda</vt:lpstr>
      <vt:lpstr>What is a MARL problem?</vt:lpstr>
      <vt:lpstr>Types of MARL Game Settings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Pros and Cons to Consider</vt:lpstr>
      <vt:lpstr>Fully Cooperative Tasks</vt:lpstr>
      <vt:lpstr>Agenda</vt:lpstr>
      <vt:lpstr>Collaborative agents should to be able to:</vt:lpstr>
      <vt:lpstr>Teaching in Cooperative MARL</vt:lpstr>
      <vt:lpstr>PowerPoint Presentation</vt:lpstr>
      <vt:lpstr>Experimental Procedures and Observations</vt:lpstr>
      <vt:lpstr>Agenda</vt:lpstr>
      <vt:lpstr>Some games are really hard to learn how to play </vt:lpstr>
      <vt:lpstr>The Importance of Intrinsic Rewards</vt:lpstr>
      <vt:lpstr>Considerations</vt:lpstr>
      <vt:lpstr>Approach Consists of Two Networks:</vt:lpstr>
      <vt:lpstr>Observations</vt:lpstr>
      <vt:lpstr>Agenda</vt:lpstr>
      <vt:lpstr>Monaco: What's Yours Is Mine</vt:lpstr>
      <vt:lpstr>OpenAI’s Heist Procgen Environment</vt:lpstr>
      <vt:lpstr>Current State</vt:lpstr>
      <vt:lpstr>Goals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Multi-Agent RL</dc:title>
  <dc:creator>Neeloy Chakraborty</dc:creator>
  <cp:lastModifiedBy>Neeloy Chakraborty</cp:lastModifiedBy>
  <cp:revision>105</cp:revision>
  <dcterms:created xsi:type="dcterms:W3CDTF">2020-07-25T23:10:25Z</dcterms:created>
  <dcterms:modified xsi:type="dcterms:W3CDTF">2020-07-29T23:31:54Z</dcterms:modified>
</cp:coreProperties>
</file>